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256" r:id="rId5"/>
    <p:sldId id="275" r:id="rId6"/>
    <p:sldId id="349" r:id="rId7"/>
    <p:sldId id="277" r:id="rId8"/>
    <p:sldId id="288" r:id="rId9"/>
    <p:sldId id="283" r:id="rId10"/>
    <p:sldId id="381" r:id="rId11"/>
    <p:sldId id="276" r:id="rId12"/>
    <p:sldId id="562" r:id="rId13"/>
    <p:sldId id="378" r:id="rId14"/>
    <p:sldId id="379" r:id="rId15"/>
    <p:sldId id="306" r:id="rId16"/>
    <p:sldId id="280" r:id="rId17"/>
    <p:sldId id="333" r:id="rId18"/>
    <p:sldId id="334" r:id="rId19"/>
    <p:sldId id="336" r:id="rId20"/>
    <p:sldId id="286" r:id="rId21"/>
    <p:sldId id="347" r:id="rId22"/>
    <p:sldId id="368" r:id="rId23"/>
    <p:sldId id="370" r:id="rId24"/>
    <p:sldId id="302" r:id="rId25"/>
    <p:sldId id="369" r:id="rId26"/>
    <p:sldId id="351" r:id="rId27"/>
    <p:sldId id="352" r:id="rId28"/>
    <p:sldId id="353" r:id="rId29"/>
    <p:sldId id="354" r:id="rId30"/>
    <p:sldId id="355" r:id="rId31"/>
    <p:sldId id="361" r:id="rId32"/>
    <p:sldId id="362" r:id="rId33"/>
    <p:sldId id="363" r:id="rId34"/>
    <p:sldId id="357" r:id="rId35"/>
    <p:sldId id="358" r:id="rId36"/>
    <p:sldId id="367" r:id="rId37"/>
    <p:sldId id="359" r:id="rId38"/>
    <p:sldId id="360" r:id="rId39"/>
    <p:sldId id="365" r:id="rId40"/>
    <p:sldId id="294" r:id="rId41"/>
    <p:sldId id="282" r:id="rId42"/>
    <p:sldId id="547" r:id="rId43"/>
    <p:sldId id="296" r:id="rId44"/>
    <p:sldId id="298" r:id="rId45"/>
    <p:sldId id="301" r:id="rId46"/>
    <p:sldId id="340" r:id="rId47"/>
    <p:sldId id="299" r:id="rId48"/>
    <p:sldId id="563" r:id="rId49"/>
    <p:sldId id="312" r:id="rId50"/>
    <p:sldId id="311" r:id="rId51"/>
    <p:sldId id="366" r:id="rId52"/>
    <p:sldId id="373" r:id="rId53"/>
    <p:sldId id="372" r:id="rId54"/>
    <p:sldId id="375" r:id="rId55"/>
    <p:sldId id="377" r:id="rId56"/>
    <p:sldId id="376" r:id="rId57"/>
    <p:sldId id="374" r:id="rId58"/>
    <p:sldId id="364" r:id="rId59"/>
    <p:sldId id="304" r:id="rId60"/>
    <p:sldId id="383" r:id="rId61"/>
    <p:sldId id="337" r:id="rId62"/>
    <p:sldId id="338" r:id="rId63"/>
    <p:sldId id="387" r:id="rId64"/>
    <p:sldId id="386" r:id="rId65"/>
    <p:sldId id="384" r:id="rId66"/>
    <p:sldId id="385" r:id="rId6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0" autoAdjust="0"/>
    <p:restoredTop sz="94660"/>
  </p:normalViewPr>
  <p:slideViewPr>
    <p:cSldViewPr>
      <p:cViewPr varScale="1">
        <p:scale>
          <a:sx n="105" d="100"/>
          <a:sy n="105" d="100"/>
        </p:scale>
        <p:origin x="76" y="2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ong Clifford Fru-Wezieh" userId="S::fruwezac@warhawks.ulm.edu::5ce472ca-7bd0-4150-aa54-a025abb459f5" providerId="AD" clId="Web-{78DFF814-E710-B290-61C6-FF010974A475}"/>
    <pc:docChg chg="modSld">
      <pc:chgData name="Afong Clifford Fru-Wezieh" userId="S::fruwezac@warhawks.ulm.edu::5ce472ca-7bd0-4150-aa54-a025abb459f5" providerId="AD" clId="Web-{78DFF814-E710-B290-61C6-FF010974A475}" dt="2019-03-30T20:42:38.414" v="0" actId="1076"/>
      <pc:docMkLst>
        <pc:docMk/>
      </pc:docMkLst>
      <pc:sldChg chg="modSp">
        <pc:chgData name="Afong Clifford Fru-Wezieh" userId="S::fruwezac@warhawks.ulm.edu::5ce472ca-7bd0-4150-aa54-a025abb459f5" providerId="AD" clId="Web-{78DFF814-E710-B290-61C6-FF010974A475}" dt="2019-03-30T20:42:38.414" v="0" actId="1076"/>
        <pc:sldMkLst>
          <pc:docMk/>
          <pc:sldMk cId="3536436454" sldId="349"/>
        </pc:sldMkLst>
        <pc:picChg chg="mod">
          <ac:chgData name="Afong Clifford Fru-Wezieh" userId="S::fruwezac@warhawks.ulm.edu::5ce472ca-7bd0-4150-aa54-a025abb459f5" providerId="AD" clId="Web-{78DFF814-E710-B290-61C6-FF010974A475}" dt="2019-03-30T20:42:38.414" v="0" actId="1076"/>
          <ac:picMkLst>
            <pc:docMk/>
            <pc:sldMk cId="3536436454" sldId="349"/>
            <ac:picMk id="5" creationId="{F3E8CE2B-2DAD-4888-8D8F-E761BA0DD5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3/30/2019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learning, also known as deep neural network, is based on layers of neurons. Just like our human brain.</a:t>
            </a:r>
          </a:p>
          <a:p>
            <a:r>
              <a:rPr lang="en-US" dirty="0"/>
              <a:t>Each neuron represent a mathematical formula and the connections between neurons are the weights.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trying to find a classifier or a way to distinguish between bad a good samples.</a:t>
            </a:r>
          </a:p>
          <a:p>
            <a:r>
              <a:rPr lang="en-US" dirty="0"/>
              <a:t>In this example you can see 2 dimensions, 2 axis that represent a data feature. Now think about millions of dimensions…  </a:t>
            </a:r>
          </a:p>
          <a:p>
            <a:endParaRPr lang="en-US" dirty="0"/>
          </a:p>
          <a:p>
            <a:r>
              <a:rPr lang="en-US" dirty="0"/>
              <a:t>The more layers the better the accuracy. But it comes with a price – performance. More layers, the worst the performance will be</a:t>
            </a:r>
          </a:p>
          <a:p>
            <a:endParaRPr lang="en-US" dirty="0"/>
          </a:p>
          <a:p>
            <a:r>
              <a:rPr lang="en-US" dirty="0"/>
              <a:t>There is not formula to calculate the optimum number of layers.</a:t>
            </a:r>
          </a:p>
          <a:p>
            <a:r>
              <a:rPr lang="en-US" dirty="0"/>
              <a:t>This where the expertise and experience of the deep learning scientists become so important. </a:t>
            </a:r>
          </a:p>
          <a:p>
            <a:r>
              <a:rPr lang="en-US" dirty="0"/>
              <a:t>But since this a relatively new discipline there are just not of them. And most </a:t>
            </a:r>
            <a:r>
              <a:rPr lang="en-US" dirty="0" err="1"/>
              <a:t>iof</a:t>
            </a:r>
            <a:r>
              <a:rPr lang="en-US" dirty="0"/>
              <a:t> them got to work for the tech giants to earn a lot of money. If I knew, I may have gone to study something else…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0D9A7-38C1-D945-9C85-BA1381F863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oking up to clouds and blue sky surrounded by glass-walled building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625" y="0"/>
            <a:ext cx="73152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685801"/>
            <a:ext cx="3962400" cy="47243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3/30/2019</a:t>
            </a:fld>
            <a:endParaRPr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483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685800"/>
            <a:ext cx="9474253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05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4" y="2"/>
            <a:ext cx="12038012" cy="64604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50814" y="599005"/>
            <a:ext cx="11428413" cy="373063"/>
          </a:xfrm>
          <a:prstGeom prst="rect">
            <a:avLst/>
          </a:prstGeom>
        </p:spPr>
        <p:txBody>
          <a:bodyPr lIns="182880" tIns="53325" rIns="53325" bIns="53325">
            <a:noAutofit/>
          </a:bodyPr>
          <a:lstStyle>
            <a:lvl1pPr marL="0" indent="0">
              <a:buNone/>
              <a:defRPr sz="2800">
                <a:solidFill>
                  <a:srgbClr val="505050"/>
                </a:solidFill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13" y="1600200"/>
            <a:ext cx="11688762" cy="45770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3838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054" y="2253210"/>
            <a:ext cx="56922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999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402" indent="0">
              <a:buFontTx/>
              <a:buNone/>
              <a:defRPr sz="1732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8804" indent="0">
              <a:buFontTx/>
              <a:buNone/>
              <a:defRPr sz="1732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205" indent="0">
              <a:buFontTx/>
              <a:buNone/>
              <a:defRPr sz="1732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7607" indent="0">
              <a:buFontTx/>
              <a:buNone/>
              <a:defRPr sz="1732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11850" y="355259"/>
            <a:ext cx="49993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110" y="6449509"/>
            <a:ext cx="1109830" cy="2234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74CC710-4FD6-4647-B6E4-8BADACE0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759" y="396263"/>
            <a:ext cx="10512862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399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79984" y="6439882"/>
            <a:ext cx="2690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684" y="2729457"/>
            <a:ext cx="5693528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799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799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799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32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86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90800"/>
            <a:ext cx="8229599" cy="28194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pPr/>
              <a:t>3/30/2019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5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1614" y="685800"/>
            <a:ext cx="5029199" cy="4191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70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0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42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3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212" y="685800"/>
            <a:ext cx="670417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47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724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/>
              <a:t>3/30/2019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204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3/30/2019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00984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7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jpeg"/><Relationship Id="rId9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#cite_note-FOOTNOTERussellNorvig20092-2" TargetMode="External"/><Relationship Id="rId3" Type="http://schemas.openxmlformats.org/officeDocument/2006/relationships/hyperlink" Target="https://en.wikipedia.org/wiki/Machine" TargetMode="External"/><Relationship Id="rId7" Type="http://schemas.openxmlformats.org/officeDocument/2006/relationships/hyperlink" Target="https://en.wikipedia.org/wiki/Human_mind" TargetMode="External"/><Relationship Id="rId2" Type="http://schemas.openxmlformats.org/officeDocument/2006/relationships/hyperlink" Target="https://en.wikipedia.org/wiki/Intellig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rtificial_intelligence#cite_note-Intelligent_agents-1" TargetMode="External"/><Relationship Id="rId5" Type="http://schemas.openxmlformats.org/officeDocument/2006/relationships/hyperlink" Target="https://en.wikipedia.org/wiki/Intelligent_agent" TargetMode="External"/><Relationship Id="rId4" Type="http://schemas.openxmlformats.org/officeDocument/2006/relationships/hyperlink" Target="https://en.wikipedia.org/wiki/Computer_scienc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4308" y="667407"/>
            <a:ext cx="3962400" cy="4724399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intelligence - Machine Learning  and Compliance.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ULM – March 28,2019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  How I lost my Job to a Robot!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DED49-D042-402C-AFFA-7A77D25E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2590800"/>
            <a:ext cx="44614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634797-F1C6-4B63-98CA-E0508BE0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6019800"/>
            <a:ext cx="10971372" cy="1524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E301D-F8C6-40C5-8392-F7054D523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	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0CACE-C9FF-4CD5-9698-86CF4D9B1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3664" y="1676400"/>
            <a:ext cx="5029200" cy="3657600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Fitting</a:t>
            </a:r>
          </a:p>
          <a:p>
            <a:r>
              <a:rPr lang="en-US" dirty="0"/>
              <a:t>Test set performance</a:t>
            </a:r>
          </a:p>
          <a:p>
            <a:r>
              <a:rPr lang="en-US" dirty="0"/>
              <a:t>Regression </a:t>
            </a:r>
            <a:r>
              <a:rPr lang="en-US" dirty="0" err="1"/>
              <a:t>Classficiation</a:t>
            </a:r>
            <a:endParaRPr lang="en-US" dirty="0"/>
          </a:p>
          <a:p>
            <a:r>
              <a:rPr lang="en-US" dirty="0"/>
              <a:t>Density estimation, clustering				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8C96EF-5829-4DD8-8A17-AE639DABD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0A4DE5-9764-41BB-89AC-DA5B778F09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0025" y="1676400"/>
            <a:ext cx="5029200" cy="3581400"/>
          </a:xfrm>
        </p:spPr>
        <p:txBody>
          <a:bodyPr>
            <a:normAutofit/>
          </a:bodyPr>
          <a:lstStyle/>
          <a:p>
            <a:r>
              <a:rPr lang="en-US" dirty="0"/>
              <a:t>Network, graphs</a:t>
            </a:r>
          </a:p>
          <a:p>
            <a:r>
              <a:rPr lang="en-US" dirty="0"/>
              <a:t>Weights</a:t>
            </a:r>
          </a:p>
          <a:p>
            <a:r>
              <a:rPr lang="en-US" dirty="0"/>
              <a:t>Learning</a:t>
            </a:r>
          </a:p>
          <a:p>
            <a:r>
              <a:rPr lang="en-US" dirty="0"/>
              <a:t>Generalization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3261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6C0E61-6A4D-4B0B-B000-EDCE4D351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84524D-0498-4AAE-92F3-1CF832EEFD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A4FF9F-1909-4039-B74C-76DC70945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Been around for Hundreds of Years</a:t>
            </a:r>
          </a:p>
          <a:p>
            <a:r>
              <a:rPr lang="en-US" dirty="0"/>
              <a:t>Ability for Humans and Animals to extract statistical regularities from the </a:t>
            </a:r>
            <a:r>
              <a:rPr lang="en-US" dirty="0" err="1"/>
              <a:t>the</a:t>
            </a:r>
            <a:r>
              <a:rPr lang="en-US" dirty="0"/>
              <a:t> world around them to learn about the environment.</a:t>
            </a:r>
          </a:p>
          <a:p>
            <a:r>
              <a:rPr lang="en-US" dirty="0"/>
              <a:t>A subfield of mathematics which deals with finding relationship between variables to predict an outcome.</a:t>
            </a:r>
          </a:p>
          <a:p>
            <a:r>
              <a:rPr lang="en-US" dirty="0"/>
              <a:t>Examples – Regression, Linear </a:t>
            </a:r>
            <a:r>
              <a:rPr lang="en-US" dirty="0" err="1"/>
              <a:t>Regresision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43220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5D2B-1DE9-4013-8B2F-C476CA80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vs Machine Learning vs Deeping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A0E50-B0AA-449B-BEBF-A84E25F6F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12089-D4D0-4F5F-9CF7-83D37A6D6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1219200"/>
            <a:ext cx="4038600" cy="312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0BC91-6A5E-490C-9798-05F5EB4D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0"/>
            <a:ext cx="10971372" cy="1066800"/>
          </a:xfrm>
        </p:spPr>
        <p:txBody>
          <a:bodyPr/>
          <a:lstStyle/>
          <a:p>
            <a:r>
              <a:rPr lang="en-US" dirty="0"/>
              <a:t>Machine Learning – Predicting the future or outcomes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86F7C-D7FA-4604-8E7E-3AECEC44E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71600"/>
            <a:ext cx="10287000" cy="487679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Ability of a machine to improve its own performance through the use of a software that employs artificial intelligence techniques to mimic the ways by which humans seem to learn, such as repetition and experience</a:t>
            </a:r>
          </a:p>
          <a:p>
            <a:pPr marL="0" indent="0">
              <a:buNone/>
            </a:pPr>
            <a:r>
              <a:rPr lang="en-US" dirty="0"/>
              <a:t>A subfield of computer science and artificial intelligence which deals with building systems that can learn from data, instead of explicitly programmed instructions.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 Regression  - In regression problem the goal of the algorithm is to predict real-valued output.</a:t>
            </a:r>
          </a:p>
          <a:p>
            <a:r>
              <a:rPr lang="en-US" dirty="0"/>
              <a:t>Predict value from Observations</a:t>
            </a:r>
          </a:p>
          <a:p>
            <a:r>
              <a:rPr lang="en-US" dirty="0"/>
              <a:t>Predicted values are continuous</a:t>
            </a:r>
          </a:p>
          <a:p>
            <a:r>
              <a:rPr lang="en-US" dirty="0"/>
              <a:t>Linear Regression is made with an assumption that there’s a linear relationship between X and Y.</a:t>
            </a:r>
          </a:p>
          <a:p>
            <a:r>
              <a:rPr lang="en-US" dirty="0"/>
              <a:t>Oldest and mostly widely used predictive model.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4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F688EC-DA48-4379-9257-078F3B319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0B64A-7B6A-4FA6-88A5-1C795A125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CFE8B-0B91-4D1B-9B9C-0B9B32F16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Stock market time series forecasting. </a:t>
            </a:r>
          </a:p>
          <a:p>
            <a:r>
              <a:rPr lang="en-US" dirty="0"/>
              <a:t>Buy/sell timing detection and stock portfolio selection.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91936-F87C-4B7C-A574-A4762ABE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37" y="2743200"/>
            <a:ext cx="4591050" cy="3829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1D5E9B-00B6-4182-BAA3-6259C07DD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" y="2971800"/>
            <a:ext cx="3352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7351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6DDE-D241-4350-99C3-D616B2F5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67415-0416-4B9C-A3C2-D775927A0A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3484-0DD9-48D6-ADF0-0133FF8519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EEG/ECG processing – e.g. sleep disorder </a:t>
            </a:r>
          </a:p>
          <a:p>
            <a:r>
              <a:rPr lang="en-US" dirty="0"/>
              <a:t> Survival analysis – e.g. breast cancer </a:t>
            </a:r>
          </a:p>
          <a:p>
            <a:r>
              <a:rPr lang="en-US" dirty="0"/>
              <a:t>Pattern/Image recognition – MR, 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C4052-894F-42E0-B8AC-40D11EFB1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3547832"/>
            <a:ext cx="81057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148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635C7-A50C-4DB6-B2DD-E90FFFFD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41BB2-AFF9-4F9F-8DE1-6C970C890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9CEC1-DDFE-4DF6-93F0-17B896086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Günter </a:t>
            </a:r>
            <a:r>
              <a:rPr lang="en-US" dirty="0" err="1"/>
              <a:t>Mamier</a:t>
            </a:r>
            <a:r>
              <a:rPr lang="en-US" dirty="0"/>
              <a:t>, Marco </a:t>
            </a:r>
            <a:r>
              <a:rPr lang="en-US" dirty="0" err="1"/>
              <a:t>Sommerau</a:t>
            </a:r>
            <a:r>
              <a:rPr lang="en-US" dirty="0"/>
              <a:t> &amp; Michael Vogt, Universität Stuttgart.</a:t>
            </a:r>
          </a:p>
          <a:p>
            <a:r>
              <a:rPr lang="en-US" dirty="0"/>
              <a:t> A neural classifier detects visibility of teeth edges and other attributes.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E8D68-DD1B-455D-9795-CAE4D000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264" y="3733800"/>
            <a:ext cx="5286375" cy="200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57EDE-4F90-43A0-9EED-98BD97AF1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12" y="3773200"/>
            <a:ext cx="35147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833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8792-AD39-438F-AECB-AC1002AF9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Neural Network – Facial Recognition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9FBF3A-F1C3-4539-BBB2-96719E218D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A09983-A298-488D-B6B1-1D6420105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58198-CE5B-4466-A1F1-AA6029AEFFF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12" y="2895600"/>
            <a:ext cx="2809875" cy="1628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A8E63-1A97-4F47-9847-3060187C4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1" y="1553326"/>
            <a:ext cx="6252639" cy="37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278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15CB-EF25-4756-96CA-3E011573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Map of AI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3ACFE3-D2A7-4A2B-89EC-944E9BE4A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813" y="876780"/>
            <a:ext cx="10287000" cy="38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3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D1ED-A20E-4861-8FF5-8737AE4F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CC3C92-551F-4E50-B00C-12833D6D1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7200" dirty="0"/>
              <a:t>Supervised Learning</a:t>
            </a:r>
          </a:p>
          <a:p>
            <a:pPr marL="0" indent="0" algn="ctr">
              <a:buNone/>
            </a:pPr>
            <a:r>
              <a:rPr lang="en-US" sz="72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517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F461-D006-4956-8170-88E26203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457200"/>
            <a:ext cx="10971372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Topics for Today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E0858-E445-4EB2-AC0F-4EA029AD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396" y="838200"/>
            <a:ext cx="10287000" cy="4190999"/>
          </a:xfrm>
        </p:spPr>
        <p:txBody>
          <a:bodyPr/>
          <a:lstStyle/>
          <a:p>
            <a:r>
              <a:rPr lang="en-US" dirty="0"/>
              <a:t>What is AI or Machine learning.</a:t>
            </a:r>
          </a:p>
          <a:p>
            <a:r>
              <a:rPr lang="en-US" dirty="0"/>
              <a:t>AI Basics AI Learning Model</a:t>
            </a:r>
          </a:p>
          <a:p>
            <a:r>
              <a:rPr lang="en-US" dirty="0"/>
              <a:t>AI based Security Testing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239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2790-97AE-475C-8C83-6F035867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-2628"/>
            <a:ext cx="10971372" cy="1066800"/>
          </a:xfrm>
        </p:spPr>
        <p:txBody>
          <a:bodyPr/>
          <a:lstStyle/>
          <a:p>
            <a:r>
              <a:rPr lang="en-US" dirty="0"/>
              <a:t>How do Machines learn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94EB-A0F5-46F0-90AB-F2C28FBF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3500"/>
            <a:ext cx="10287000" cy="4190999"/>
          </a:xfrm>
        </p:spPr>
        <p:txBody>
          <a:bodyPr/>
          <a:lstStyle/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Provide specific training sets and data</a:t>
            </a:r>
          </a:p>
          <a:p>
            <a:pPr lvl="1"/>
            <a:r>
              <a:rPr lang="en-US" dirty="0"/>
              <a:t>Is like learning with a teacher</a:t>
            </a:r>
          </a:p>
          <a:p>
            <a:pPr lvl="1"/>
            <a:r>
              <a:rPr lang="en-US" dirty="0"/>
              <a:t>Training dataset is your teacher.</a:t>
            </a:r>
          </a:p>
          <a:p>
            <a:pPr lvl="1"/>
            <a:r>
              <a:rPr lang="en-US" dirty="0"/>
              <a:t>Training set is used to train the machine.</a:t>
            </a:r>
          </a:p>
          <a:p>
            <a:pPr lvl="1"/>
            <a:r>
              <a:rPr lang="en-US" dirty="0"/>
              <a:t>Common Uses</a:t>
            </a:r>
          </a:p>
          <a:p>
            <a:pPr lvl="2"/>
            <a:r>
              <a:rPr lang="en-US" dirty="0"/>
              <a:t>Cortana /Siri or any speech automated system in your mobile phone trains your voice and then starts working based on this training.</a:t>
            </a:r>
          </a:p>
          <a:p>
            <a:pPr lvl="2"/>
            <a:r>
              <a:rPr lang="en-US" dirty="0"/>
              <a:t>Image Recognition – i.e. License Plate numbers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6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6DFA-ACA6-45F8-88E5-D0EF162C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77E2-C290-4287-8E4E-503DA729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1"/>
            <a:endParaRPr lang="en-US" dirty="0"/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The model will organized the data based on the features of the data. The algorithm is used to draw inferences from data.</a:t>
            </a:r>
          </a:p>
          <a:p>
            <a:pPr lvl="1"/>
            <a:r>
              <a:rPr lang="en-US" dirty="0"/>
              <a:t>Examples in clustering and reinforcement learning</a:t>
            </a:r>
          </a:p>
          <a:p>
            <a:pPr lvl="1"/>
            <a:r>
              <a:rPr lang="en-US" dirty="0"/>
              <a:t>Very Powerful because it assumes no pre-discovered classification of data</a:t>
            </a:r>
          </a:p>
          <a:p>
            <a:pPr lvl="1"/>
            <a:r>
              <a:rPr lang="en-US" dirty="0"/>
              <a:t>like learning without a teacher</a:t>
            </a:r>
          </a:p>
          <a:p>
            <a:pPr lvl="1"/>
            <a:r>
              <a:rPr lang="en-US" dirty="0"/>
              <a:t>the machine learns through observation &amp; find structures in data</a:t>
            </a:r>
          </a:p>
          <a:p>
            <a:pPr marL="330200" lvl="1" indent="0">
              <a:buNone/>
            </a:pPr>
            <a:endParaRPr lang="en-US" dirty="0"/>
          </a:p>
          <a:p>
            <a:r>
              <a:rPr lang="en-US" dirty="0"/>
              <a:t>Common Uses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Voting Patterns</a:t>
            </a:r>
          </a:p>
          <a:p>
            <a:pPr lvl="1"/>
            <a:r>
              <a:rPr lang="en-US" dirty="0"/>
              <a:t>Cortana or any speech automated system in your mobile phone trains your voice and then starts working based on this training.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5C0B-A310-425C-82A1-6855EEF1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88C63-3E5D-4899-81D2-1575E4E221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Caveats -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46427-FD37-469B-901C-6CD0A6C495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 No outcome variable, just a set of predictors (features) measured on a set of samples.</a:t>
            </a:r>
          </a:p>
          <a:p>
            <a:r>
              <a:rPr lang="en-US" dirty="0"/>
              <a:t> Objective is more fuzzy — ﬁnd groups of samples that behave similarly, ﬁnd features that behave similarly, ﬁnd linear combinations of features with the most variation. </a:t>
            </a:r>
          </a:p>
          <a:p>
            <a:r>
              <a:rPr lang="en-US" dirty="0"/>
              <a:t> Diﬃcult to know how well your are doing. </a:t>
            </a:r>
          </a:p>
          <a:p>
            <a:r>
              <a:rPr lang="en-US" dirty="0"/>
              <a:t> Diﬀerent from supervised learning, but can be useful as a pre-processing step for supervised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4725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BB072-CB76-4B6C-AD86-1B4682F1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CC053-F5B8-4143-B2C9-CAF540026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CC287A-0D16-4F53-9756-D372F9106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Simplest form of 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166615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A0FA-B4A9-4139-B0E8-7BCC85D5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64D7F-607E-4C53-9D2A-0CFA75200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Linear Regression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DDE81-7E7B-4678-9B41-EAD4A45F9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2057400"/>
            <a:ext cx="3890964" cy="3781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5EF63-DF7A-4DF1-90EA-B76B47BF5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1543050"/>
            <a:ext cx="23431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Regression – Years of Experience - Salary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57D8CD-B8E1-49EE-8E27-EB4D17661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212" y="838200"/>
            <a:ext cx="3019425" cy="294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A072E2-3560-4B11-A3C7-A572D8D1C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12" y="1837828"/>
            <a:ext cx="7116878" cy="31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242F5E-C6DB-4888-9F7E-79502A29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Salary based on Year Experience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4FB18-2F5D-497B-BD85-4990E21B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8BF425-C506-4A4E-B19F-865D4280CE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03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FBB072-CB76-4B6C-AD86-1B4682F1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CC053-F5B8-4143-B2C9-CAF5400264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Logistic Regression - Classification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CC287A-0D16-4F53-9756-D372F91064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 for Classification </a:t>
            </a:r>
          </a:p>
          <a:p>
            <a:pPr lvl="1"/>
            <a:r>
              <a:rPr lang="en-US" dirty="0"/>
              <a:t>Binary classification</a:t>
            </a:r>
          </a:p>
          <a:p>
            <a:pPr lvl="1"/>
            <a:r>
              <a:rPr lang="en-US" dirty="0"/>
              <a:t>Yes or No – 0 or 1 </a:t>
            </a:r>
          </a:p>
          <a:p>
            <a:r>
              <a:rPr lang="en-US" dirty="0"/>
              <a:t>Examples of Classifications</a:t>
            </a:r>
          </a:p>
          <a:p>
            <a:pPr lvl="1"/>
            <a:r>
              <a:rPr lang="en-US" dirty="0"/>
              <a:t> Classified x-rays as cancerous or not</a:t>
            </a:r>
          </a:p>
          <a:p>
            <a:r>
              <a:rPr lang="en-US" dirty="0"/>
              <a:t>Qualitive and not Quantitative</a:t>
            </a:r>
          </a:p>
          <a:p>
            <a:r>
              <a:rPr lang="en-US" dirty="0"/>
              <a:t>Gives the probability of the outcome</a:t>
            </a:r>
          </a:p>
        </p:txBody>
      </p:sp>
    </p:spTree>
    <p:extLst>
      <p:ext uri="{BB962C8B-B14F-4D97-AF65-F5344CB8AC3E}">
        <p14:creationId xmlns:p14="http://schemas.microsoft.com/office/powerpoint/2010/main" val="128737809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D7F3-FAC3-48BF-9A70-BBB5B145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42F39-D6CC-486B-9C85-F83F4FCF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CA2AB-EB96-4319-BD48-C861700D1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207" y="1600200"/>
            <a:ext cx="6349205" cy="46928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C4DF6-D722-430C-A909-D75AC54FB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1634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331F-8B72-46E5-BDC0-E972F922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CFFB2-202A-4384-A1FA-AEA04DF7DF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7EC44-AFCF-4DA4-94D3-039CBFD5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11" y="1588705"/>
            <a:ext cx="6048375" cy="52169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1DD20-4477-428A-96D0-CEFB4D65E1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827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5B82-C7E7-428A-A928-A95BA1AB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8CE2B-2DAD-4888-8D8F-E761BA0DD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32" y="-4701"/>
            <a:ext cx="7982607" cy="5996152"/>
          </a:xfrm>
        </p:spPr>
      </p:pic>
      <p:pic>
        <p:nvPicPr>
          <p:cNvPr id="6" name="Hal">
            <a:hlinkClick r:id="" action="ppaction://media"/>
            <a:extLst>
              <a:ext uri="{FF2B5EF4-FFF2-40B4-BE49-F238E27FC236}">
                <a16:creationId xmlns:a16="http://schemas.microsoft.com/office/drawing/2014/main" id="{0634EA9C-FCC0-48D8-A561-031E849C54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99012" y="655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3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79AE-DCE2-4A10-8D1A-CA38ABE8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73B3F-10C1-4A22-99A3-4CB8F26FAE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BA799-40CD-4443-8C0C-7CACEEF4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08" y="2057400"/>
            <a:ext cx="10248171" cy="442635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CAF50A-BA53-44A2-83AE-930C481F53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6535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1FC9-5414-4DF1-9AF8-E5D7441B1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305E4-2B5D-47AF-A3A4-28C8CFFB0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2E8F0-735C-427F-9C89-B3DE128AD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26" y="788164"/>
            <a:ext cx="12188825" cy="570487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16E65-1F15-492D-A185-E89E2F842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4162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128F-DEB5-43BD-B672-F66D68DE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09177-05E3-4F5F-B1F9-F9EF0E404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 Logistics Regression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FF28C-0A0C-4DB8-B903-1E8CCD9C0F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Based on Salaries and Age  will a person purchases a Car or not</a:t>
            </a:r>
          </a:p>
          <a:p>
            <a:r>
              <a:rPr lang="en-US" dirty="0"/>
              <a:t>Data Training Set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CDA51-FB6E-4665-9B4D-050D261C3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47" y="2743200"/>
            <a:ext cx="33147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9486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3EF7-B7D4-4543-8B8C-D279F0E4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B7646-AC1E-45BF-834A-C88DE0B63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Lab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CA9CA-6646-4E1F-892D-987A92BA54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931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EBF3-F5BD-4253-89ED-4936DDD4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050C6-5C9B-40F7-8CB9-59D989F127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C5210-CCA3-40F0-A2C0-FA902D55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91"/>
            <a:ext cx="12188825" cy="674981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7DDE8-95B7-493E-81CC-C8011BB5D9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40961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A4DC-59A9-4CAF-8181-BB519126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980CC-3370-4AD0-B9FB-9E4FA808CA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DCF44-1698-4CF5-8CA5-3640000B3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5749CC-5087-4844-AFE0-F5F78CC7C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7909"/>
            <a:ext cx="11943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9424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35402F-0AAD-419C-AD04-0A14FF4B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06C4C-0CC0-4416-86CE-A2112076B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0283C1-0789-46EC-B9BE-5ED347E69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i="1" dirty="0"/>
              <a:t>Deep Learning</a:t>
            </a:r>
            <a:r>
              <a:rPr lang="en-US" dirty="0"/>
              <a:t> is a subfield of machine </a:t>
            </a:r>
            <a:r>
              <a:rPr lang="en-US" i="1" dirty="0"/>
              <a:t>learning</a:t>
            </a:r>
            <a:r>
              <a:rPr lang="en-US" dirty="0"/>
              <a:t> concerned with algorithms inspired by the structure and function of the brain called artificial neural networks.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15816457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7408-69D3-4F99-9B0E-95FFBA26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26" y="5130800"/>
            <a:ext cx="10971372" cy="1066800"/>
          </a:xfrm>
        </p:spPr>
        <p:txBody>
          <a:bodyPr/>
          <a:lstStyle/>
          <a:p>
            <a:r>
              <a:rPr lang="en-US" dirty="0"/>
              <a:t>Neural Networks – A primer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7AAAF-6A60-4D08-B305-4D63B226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Neuron</a:t>
            </a:r>
          </a:p>
          <a:p>
            <a:r>
              <a:rPr lang="en-US" dirty="0"/>
              <a:t>Activation Function</a:t>
            </a:r>
          </a:p>
          <a:p>
            <a:r>
              <a:rPr lang="en-US" dirty="0"/>
              <a:t>How do Neural Networks Work (Example</a:t>
            </a:r>
          </a:p>
          <a:p>
            <a:r>
              <a:rPr lang="en-US" dirty="0"/>
              <a:t>How do Neural Networks Learn</a:t>
            </a:r>
          </a:p>
          <a:p>
            <a:pPr lvl="1"/>
            <a:r>
              <a:rPr lang="en-US" dirty="0"/>
              <a:t>Backpropagations</a:t>
            </a:r>
          </a:p>
          <a:p>
            <a:pPr lvl="1"/>
            <a:r>
              <a:rPr lang="en-US" dirty="0"/>
              <a:t>Forward Propagation</a:t>
            </a:r>
          </a:p>
          <a:p>
            <a:pPr lvl="1"/>
            <a:r>
              <a:rPr lang="en-US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7143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5AD-37BB-4264-B207-E68D5C33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AB482-2873-4AF3-ACDB-D5925958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04800"/>
            <a:ext cx="3670663" cy="2286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27E484-9E5F-412C-B00C-F3652A977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47" y="1752600"/>
            <a:ext cx="7620000" cy="4038600"/>
          </a:xfrm>
        </p:spPr>
      </p:pic>
    </p:spTree>
    <p:extLst>
      <p:ext uri="{BB962C8B-B14F-4D97-AF65-F5344CB8AC3E}">
        <p14:creationId xmlns:p14="http://schemas.microsoft.com/office/powerpoint/2010/main" val="399497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0000"/>
                <a:lumOff val="80000"/>
              </a:schemeClr>
            </a:gs>
            <a:gs pos="1000">
              <a:schemeClr val="accent2"/>
            </a:gs>
            <a:gs pos="100000">
              <a:schemeClr val="bg2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8AFC427-0A49-DB4A-A70E-795133C23289}"/>
              </a:ext>
            </a:extLst>
          </p:cNvPr>
          <p:cNvSpPr/>
          <p:nvPr/>
        </p:nvSpPr>
        <p:spPr>
          <a:xfrm>
            <a:off x="0" y="1612457"/>
            <a:ext cx="12188164" cy="52446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1000">
                <a:schemeClr val="tx1">
                  <a:lumMod val="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D96BF9-9AE8-8847-80BF-A12D91799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233" y="101786"/>
            <a:ext cx="2879549" cy="21457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E9431A-8CF2-7D44-A306-9C091A901767}"/>
              </a:ext>
            </a:extLst>
          </p:cNvPr>
          <p:cNvSpPr/>
          <p:nvPr/>
        </p:nvSpPr>
        <p:spPr>
          <a:xfrm>
            <a:off x="5652192" y="1113300"/>
            <a:ext cx="708904" cy="679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774" rIns="35991" rtlCol="0" anchor="ctr"/>
          <a:lstStyle/>
          <a:p>
            <a:pPr algn="ctr" defTabSz="914126">
              <a:defRPr/>
            </a:pPr>
            <a:r>
              <a:rPr lang="en-US" sz="2999" spc="-150" dirty="0">
                <a:solidFill>
                  <a:srgbClr val="0800ED"/>
                </a:solidFill>
                <a:latin typeface="Ubuntu" panose="020B0504030602030204" pitchFamily="34" charset="0"/>
                <a:cs typeface="Calibri Light"/>
              </a:rPr>
              <a:t>VS.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F294E-EE2E-BD40-98CA-270982FE2A2E}"/>
              </a:ext>
            </a:extLst>
          </p:cNvPr>
          <p:cNvGrpSpPr/>
          <p:nvPr/>
        </p:nvGrpSpPr>
        <p:grpSpPr>
          <a:xfrm>
            <a:off x="1772653" y="436847"/>
            <a:ext cx="2273402" cy="1521225"/>
            <a:chOff x="7803079" y="2411171"/>
            <a:chExt cx="2273994" cy="15216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65CAF-B2D1-5D4F-8A39-522FDA25D1E0}"/>
                </a:ext>
              </a:extLst>
            </p:cNvPr>
            <p:cNvSpPr txBox="1"/>
            <p:nvPr/>
          </p:nvSpPr>
          <p:spPr>
            <a:xfrm>
              <a:off x="7803079" y="2818623"/>
              <a:ext cx="2273994" cy="508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26">
                <a:lnSpc>
                  <a:spcPts val="3199"/>
                </a:lnSpc>
                <a:defRPr/>
              </a:pPr>
              <a:r>
                <a:rPr lang="en-US" sz="3199" spc="-150" dirty="0">
                  <a:solidFill>
                    <a:srgbClr val="FFFFFF"/>
                  </a:solidFill>
                  <a:latin typeface="Ubuntu" panose="020B0504030602030204" pitchFamily="34" charset="0"/>
                  <a:cs typeface="Calibri Light"/>
                </a:rPr>
                <a:t>Human brain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7FCA40-1FD6-B043-9183-F5DA28A854B3}"/>
                </a:ext>
              </a:extLst>
            </p:cNvPr>
            <p:cNvSpPr/>
            <p:nvPr/>
          </p:nvSpPr>
          <p:spPr>
            <a:xfrm>
              <a:off x="8183006" y="2411171"/>
              <a:ext cx="1514140" cy="152162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3D11108-1411-E442-87E7-819423B4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171" y="6348106"/>
            <a:ext cx="2742486" cy="365030"/>
          </a:xfrm>
        </p:spPr>
        <p:txBody>
          <a:bodyPr/>
          <a:lstStyle/>
          <a:p>
            <a:pPr algn="l" defTabSz="914126">
              <a:defRPr/>
            </a:pPr>
            <a:fld id="{4B9086E7-1779-774E-BAD3-9CAB867E381A}" type="slidenum">
              <a:rPr lang="en-US">
                <a:solidFill>
                  <a:srgbClr val="FFFFFF"/>
                </a:solidFill>
                <a:latin typeface="Ubuntu Light" panose="020B0304030602030204" pitchFamily="34" charset="0"/>
              </a:rPr>
              <a:pPr algn="l" defTabSz="914126">
                <a:defRPr/>
              </a:pPr>
              <a:t>39</a:t>
            </a:fld>
            <a:endParaRPr lang="en-US" dirty="0">
              <a:solidFill>
                <a:srgbClr val="FFFFFF"/>
              </a:solidFill>
              <a:latin typeface="Ubuntu Light" panose="020B030403060203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B0BF6EE-1ACF-41A6-8352-8C641E13662D}"/>
              </a:ext>
            </a:extLst>
          </p:cNvPr>
          <p:cNvSpPr txBox="1">
            <a:spLocks/>
          </p:cNvSpPr>
          <p:nvPr/>
        </p:nvSpPr>
        <p:spPr>
          <a:xfrm>
            <a:off x="350780" y="2206778"/>
            <a:ext cx="4850450" cy="24667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85594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Billions of neurons connected to each other through synapses</a:t>
            </a:r>
          </a:p>
          <a:p>
            <a:pPr marL="0" indent="0" algn="ctr" defTabSz="685594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Neuron -  electrically excitable cell that receives, processes, and transmits information through electrical and chemical signals</a:t>
            </a:r>
          </a:p>
          <a:p>
            <a:pPr marL="0" indent="0" algn="ctr" defTabSz="685594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The width of the synapse represent the connection strength between the neurons</a:t>
            </a:r>
          </a:p>
          <a:p>
            <a:pPr marL="0" indent="0" algn="ctr" defTabSz="685594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sz="1600" dirty="0">
              <a:solidFill>
                <a:prstClr val="white"/>
              </a:solidFill>
              <a:latin typeface="Ubuntu" charset="0"/>
              <a:ea typeface="Ubuntu" charset="0"/>
              <a:cs typeface="Ubuntu" charset="0"/>
            </a:endParaRPr>
          </a:p>
          <a:p>
            <a:pPr marL="0" indent="0" algn="ctr" defTabSz="914126"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sz="1600" dirty="0">
              <a:solidFill>
                <a:srgbClr val="FFFFFF"/>
              </a:solidFill>
              <a:latin typeface="Calibri"/>
              <a:cs typeface="Calibri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27302E-858E-4144-9E5A-699982709F14}"/>
              </a:ext>
            </a:extLst>
          </p:cNvPr>
          <p:cNvGrpSpPr/>
          <p:nvPr/>
        </p:nvGrpSpPr>
        <p:grpSpPr>
          <a:xfrm>
            <a:off x="-117144" y="4714646"/>
            <a:ext cx="6478240" cy="2101378"/>
            <a:chOff x="2444588" y="1356658"/>
            <a:chExt cx="7293800" cy="236592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2E478B-0F3F-9B4F-B912-8E42F1AB1852}"/>
                </a:ext>
              </a:extLst>
            </p:cNvPr>
            <p:cNvPicPr/>
            <p:nvPr/>
          </p:nvPicPr>
          <p:blipFill rotWithShape="1"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05"/>
            <a:stretch/>
          </p:blipFill>
          <p:spPr>
            <a:xfrm>
              <a:off x="2444588" y="1356658"/>
              <a:ext cx="7293800" cy="2365924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B83A61-FE6E-714F-BBE3-96F787E6B282}"/>
                </a:ext>
              </a:extLst>
            </p:cNvPr>
            <p:cNvSpPr/>
            <p:nvPr/>
          </p:nvSpPr>
          <p:spPr>
            <a:xfrm>
              <a:off x="4093606" y="1886026"/>
              <a:ext cx="272707" cy="2926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F63E31-142B-684A-961A-E3F4D700420E}"/>
              </a:ext>
            </a:extLst>
          </p:cNvPr>
          <p:cNvGrpSpPr/>
          <p:nvPr/>
        </p:nvGrpSpPr>
        <p:grpSpPr>
          <a:xfrm>
            <a:off x="8270305" y="436847"/>
            <a:ext cx="2273402" cy="1521225"/>
            <a:chOff x="7803079" y="2411171"/>
            <a:chExt cx="2273994" cy="15216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64CB0A-5047-FE40-B277-C6E0F2402E33}"/>
                </a:ext>
              </a:extLst>
            </p:cNvPr>
            <p:cNvSpPr txBox="1"/>
            <p:nvPr/>
          </p:nvSpPr>
          <p:spPr>
            <a:xfrm>
              <a:off x="7803079" y="2818623"/>
              <a:ext cx="2273994" cy="508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594">
                <a:lnSpc>
                  <a:spcPts val="3199"/>
                </a:lnSpc>
                <a:defRPr/>
              </a:pPr>
              <a:r>
                <a:rPr lang="en-US" sz="3199" spc="-113" dirty="0">
                  <a:solidFill>
                    <a:srgbClr val="FFFFFF"/>
                  </a:solidFill>
                  <a:latin typeface="Ubuntu" panose="020B0504030602030204" pitchFamily="34" charset="0"/>
                </a:rPr>
                <a:t>Artificial brain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893EAA-A6D0-A54A-AB50-719F27C535F9}"/>
                </a:ext>
              </a:extLst>
            </p:cNvPr>
            <p:cNvSpPr/>
            <p:nvPr/>
          </p:nvSpPr>
          <p:spPr>
            <a:xfrm>
              <a:off x="8183006" y="2411171"/>
              <a:ext cx="1514140" cy="152162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>
                <a:defRPr/>
              </a:pPr>
              <a:endParaRPr lang="en-US" sz="1799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244CC-3ACF-434F-898E-44C646BE3CCA}"/>
              </a:ext>
            </a:extLst>
          </p:cNvPr>
          <p:cNvGrpSpPr/>
          <p:nvPr/>
        </p:nvGrpSpPr>
        <p:grpSpPr>
          <a:xfrm>
            <a:off x="6503193" y="4652801"/>
            <a:ext cx="5442671" cy="1695304"/>
            <a:chOff x="6194144" y="4100761"/>
            <a:chExt cx="6721510" cy="24566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6286B5-B2F4-4581-A441-C7DFB2CA8E7A}"/>
                </a:ext>
              </a:extLst>
            </p:cNvPr>
            <p:cNvGrpSpPr/>
            <p:nvPr/>
          </p:nvGrpSpPr>
          <p:grpSpPr>
            <a:xfrm>
              <a:off x="7574572" y="4100761"/>
              <a:ext cx="5341082" cy="2456609"/>
              <a:chOff x="3713242" y="3794289"/>
              <a:chExt cx="4763556" cy="219097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CDD5B22-7BB8-4EDC-97D5-68B52CF7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3242" y="3794289"/>
                <a:ext cx="2014220" cy="21909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E4BE26-DD9B-4423-9512-AD842CC0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9784" y="4799841"/>
                <a:ext cx="544206" cy="30804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26D01B7-4F6B-4848-A054-F8C0EA1F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6937" y="4400982"/>
                <a:ext cx="1639571" cy="87087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4F5A301-AF1F-4886-B00F-2110DEE7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97932" y="4672587"/>
                <a:ext cx="578866" cy="163830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1AD647C-22A4-40FA-B8B4-0DA695D6F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4144" y="4105557"/>
              <a:ext cx="726432" cy="232735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E220-B89D-4891-8CB8-063584339069}"/>
              </a:ext>
            </a:extLst>
          </p:cNvPr>
          <p:cNvSpPr/>
          <p:nvPr/>
        </p:nvSpPr>
        <p:spPr>
          <a:xfrm>
            <a:off x="7208626" y="2439960"/>
            <a:ext cx="4288080" cy="1230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594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Hundreds of thousands of </a:t>
            </a:r>
            <a:r>
              <a:rPr lang="en-US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“neurons” connected to each other</a:t>
            </a:r>
          </a:p>
          <a:p>
            <a:pPr algn="ctr" defTabSz="685594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The connection strength between “neurons” is represent by weights </a:t>
            </a:r>
          </a:p>
        </p:txBody>
      </p:sp>
    </p:spTree>
    <p:extLst>
      <p:ext uri="{BB962C8B-B14F-4D97-AF65-F5344CB8AC3E}">
        <p14:creationId xmlns:p14="http://schemas.microsoft.com/office/powerpoint/2010/main" val="123521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F6F9-FDA8-4DED-85EC-320753DC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99" y="6019800"/>
            <a:ext cx="10971372" cy="1066800"/>
          </a:xfrm>
        </p:spPr>
        <p:txBody>
          <a:bodyPr/>
          <a:lstStyle/>
          <a:p>
            <a:r>
              <a:rPr lang="en-US" dirty="0"/>
              <a:t>Or is this AI from Science Fiction to Science Fact ?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EF408-61A1-4654-9D76-16EC417E0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33" y="2899323"/>
            <a:ext cx="2466975" cy="184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9D2B77-4DB8-48E0-8E77-46E83458F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302391"/>
            <a:ext cx="2447925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CB747-065E-42B6-981F-9313599AC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20" y="2638534"/>
            <a:ext cx="2238375" cy="1619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C4548F-CF6C-4200-890A-134239F77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26191"/>
            <a:ext cx="2352675" cy="194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75101-07BC-43E5-BB65-8570B27FA7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31" y="1141248"/>
            <a:ext cx="2857500" cy="1600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C99BC1-115B-4367-A913-6A2BE30490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62" y="3679934"/>
            <a:ext cx="800100" cy="22002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E79559-DB10-4058-8CD4-4A39239A6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365760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57E8-ADC3-48A8-BD4B-3867624A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7AEE3-7ECB-4FA4-9479-E52375365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92F5F-1842-4F2D-9750-485DE0A22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5108"/>
            <a:ext cx="12188825" cy="53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9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CCB8-42BE-4785-B2CF-F900A219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 – Fires the Neuron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EA25AC-DC89-4EDB-8126-28BB4EC31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212" y="671119"/>
            <a:ext cx="928048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C790-2F4A-45E8-8C38-30274E0E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lets Predict the Price of a House based on several factors.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4E3738-5033-4F40-8CC5-DC174082A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12" y="1524000"/>
            <a:ext cx="4438650" cy="2381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53F56-4176-4BC1-ABA3-DADFBB0B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258" y="1143000"/>
            <a:ext cx="5827555" cy="29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9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206C-6DBD-4F9C-A933-A60CB1D1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F242E-6F08-423F-B94F-305C4E8F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004" y="685800"/>
            <a:ext cx="979737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D7FA9-7B9C-49FA-8DBA-5394F5C0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– Back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CFBF9-6BC3-4F25-A64D-9709F8A37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61A9-2CA2-4186-89BF-339E5C905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512" y="857645"/>
            <a:ext cx="6781800" cy="38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D3C2-0099-4E4D-A726-AE3B2B98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126">
              <a:defRPr/>
            </a:pPr>
            <a:fld id="{73ADA671-33D3-8D49-A233-2C4EA0DA2AE7}" type="slidenum">
              <a:rPr lang="en-US">
                <a:solidFill>
                  <a:srgbClr val="FFFFFF"/>
                </a:solidFill>
              </a:rPr>
              <a:pPr defTabSz="914126">
                <a:defRPr/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C8B28-AC89-9044-9AF9-1C170EC9338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139451" y="5093115"/>
            <a:ext cx="10567159" cy="880761"/>
          </a:xfrm>
        </p:spPr>
        <p:txBody>
          <a:bodyPr/>
          <a:lstStyle/>
          <a:p>
            <a:r>
              <a:rPr lang="en-US" sz="1600" dirty="0"/>
              <a:t>The more layers, the better the accuracy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BDF1E7-D524-6649-8746-6ADBA2283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 OF MORE NEURONS LAYERS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4F7FEA2-97AD-3A47-A734-34C30042BCB0}"/>
              </a:ext>
            </a:extLst>
          </p:cNvPr>
          <p:cNvSpPr txBox="1">
            <a:spLocks/>
          </p:cNvSpPr>
          <p:nvPr/>
        </p:nvSpPr>
        <p:spPr>
          <a:xfrm>
            <a:off x="3036124" y="1707066"/>
            <a:ext cx="2870673" cy="293266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  <a:defRPr/>
            </a:pPr>
            <a:r>
              <a:rPr lang="en-US" sz="1799" b="1" dirty="0">
                <a:solidFill>
                  <a:srgbClr val="FFFFFF"/>
                </a:solidFill>
                <a:latin typeface="Ubuntu" panose="020B0504030602030204" pitchFamily="34" charset="0"/>
              </a:rPr>
              <a:t>3 hidden neuron layers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C4EC14D-A002-684B-8360-111841315DAB}"/>
              </a:ext>
            </a:extLst>
          </p:cNvPr>
          <p:cNvSpPr txBox="1">
            <a:spLocks/>
          </p:cNvSpPr>
          <p:nvPr/>
        </p:nvSpPr>
        <p:spPr>
          <a:xfrm>
            <a:off x="6089337" y="1707066"/>
            <a:ext cx="2838273" cy="293266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  <a:defRPr/>
            </a:pPr>
            <a:r>
              <a:rPr lang="en-US" sz="1799" b="1" dirty="0">
                <a:solidFill>
                  <a:srgbClr val="FFFFFF"/>
                </a:solidFill>
                <a:latin typeface="Ubuntu" panose="020B0504030602030204" pitchFamily="34" charset="0"/>
              </a:rPr>
              <a:t>6 hidden neurons layers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9338E0D-D477-AA4E-9500-3BA2C9BF6F4D}"/>
              </a:ext>
            </a:extLst>
          </p:cNvPr>
          <p:cNvSpPr txBox="1">
            <a:spLocks/>
          </p:cNvSpPr>
          <p:nvPr/>
        </p:nvSpPr>
        <p:spPr>
          <a:xfrm>
            <a:off x="9142552" y="1707066"/>
            <a:ext cx="2920634" cy="293266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  <a:defRPr/>
            </a:pPr>
            <a:r>
              <a:rPr lang="en-US" sz="1799" b="1" dirty="0">
                <a:solidFill>
                  <a:srgbClr val="FFFFFF"/>
                </a:solidFill>
                <a:latin typeface="Ubuntu" panose="020B0504030602030204" pitchFamily="34" charset="0"/>
              </a:rPr>
              <a:t>20 hidden neurons layers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D0D169-099D-9241-8C1B-087FE4BA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7" y="1766541"/>
            <a:ext cx="208225" cy="208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139E0-8769-6A41-9187-50F3DA6FE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730" y="1766541"/>
            <a:ext cx="208225" cy="20822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F9C6742-7D74-7D4F-B378-4D1DE3B1D10F}"/>
              </a:ext>
            </a:extLst>
          </p:cNvPr>
          <p:cNvSpPr txBox="1">
            <a:spLocks/>
          </p:cNvSpPr>
          <p:nvPr/>
        </p:nvSpPr>
        <p:spPr>
          <a:xfrm>
            <a:off x="375293" y="1744639"/>
            <a:ext cx="957519" cy="340634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Malicious</a:t>
            </a:r>
            <a:br>
              <a:rPr lang="en-US" sz="1400" dirty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CBDC68-4F02-B74F-8305-FE25BDBE91D1}"/>
              </a:ext>
            </a:extLst>
          </p:cNvPr>
          <p:cNvSpPr txBox="1">
            <a:spLocks/>
          </p:cNvSpPr>
          <p:nvPr/>
        </p:nvSpPr>
        <p:spPr>
          <a:xfrm>
            <a:off x="1881955" y="1744639"/>
            <a:ext cx="816814" cy="302419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126">
              <a:buNone/>
              <a:defRPr/>
            </a:pPr>
            <a:r>
              <a:rPr lang="en-US" sz="1400" dirty="0">
                <a:solidFill>
                  <a:srgbClr val="FFFFFF"/>
                </a:solidFill>
              </a:rPr>
              <a:t>Benign</a:t>
            </a:r>
            <a:br>
              <a:rPr lang="en-US" sz="1799" dirty="0">
                <a:solidFill>
                  <a:srgbClr val="FFFFFF"/>
                </a:solidFill>
              </a:rPr>
            </a:br>
            <a:endParaRPr lang="en-US" sz="1799" dirty="0">
              <a:solidFill>
                <a:srgbClr val="FFFFF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846DB1-9278-F14F-BCED-F587E3B63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152" y="2162369"/>
            <a:ext cx="2686841" cy="26868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FD45B3-AD5E-BB44-9234-932C609A1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7942" y="2162369"/>
            <a:ext cx="2686841" cy="2692194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D2E1EF3B-51AE-4E3F-87B7-58FD99542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93" y="2160918"/>
            <a:ext cx="2688526" cy="2688526"/>
            <a:chOff x="1242" y="1361"/>
            <a:chExt cx="1694" cy="1694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C346999-00AB-449C-9F6B-A22223D86B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42" y="1362"/>
              <a:ext cx="1693" cy="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AB0A780-C345-4CF0-AFAD-B0A03B9D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1361"/>
              <a:ext cx="1694" cy="1694"/>
            </a:xfrm>
            <a:custGeom>
              <a:avLst/>
              <a:gdLst>
                <a:gd name="T0" fmla="*/ 0 w 13359"/>
                <a:gd name="T1" fmla="*/ 13359 h 13359"/>
                <a:gd name="T2" fmla="*/ 0 w 13359"/>
                <a:gd name="T3" fmla="*/ 13359 h 13359"/>
                <a:gd name="T4" fmla="*/ 13359 w 13359"/>
                <a:gd name="T5" fmla="*/ 13359 h 13359"/>
                <a:gd name="T6" fmla="*/ 13359 w 13359"/>
                <a:gd name="T7" fmla="*/ 0 h 13359"/>
                <a:gd name="T8" fmla="*/ 0 w 13359"/>
                <a:gd name="T9" fmla="*/ 0 h 13359"/>
                <a:gd name="T10" fmla="*/ 0 w 13359"/>
                <a:gd name="T11" fmla="*/ 13359 h 1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59" h="13359">
                  <a:moveTo>
                    <a:pt x="0" y="13359"/>
                  </a:moveTo>
                  <a:lnTo>
                    <a:pt x="0" y="13359"/>
                  </a:lnTo>
                  <a:lnTo>
                    <a:pt x="13359" y="13359"/>
                  </a:lnTo>
                  <a:lnTo>
                    <a:pt x="13359" y="0"/>
                  </a:lnTo>
                  <a:lnTo>
                    <a:pt x="0" y="0"/>
                  </a:lnTo>
                  <a:lnTo>
                    <a:pt x="0" y="13359"/>
                  </a:lnTo>
                  <a:close/>
                </a:path>
              </a:pathLst>
            </a:custGeom>
            <a:solidFill>
              <a:srgbClr val="2720E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E0E99B0-3608-4410-9AA0-EDACD0B1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2477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80164E8-92FA-4C74-99CA-C81FAC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2582"/>
              <a:ext cx="38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93434ED-391B-44C4-8865-3F6A9552A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2655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80B8947-A550-4D51-88A6-61F8983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755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C92EF7A-8978-437D-A1CD-5E98CDB4B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289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13EE20A-FD24-4183-9127-DCD0281A7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2030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F003395-8F5D-4CFD-B4B4-0FFBCAC52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1900"/>
              <a:ext cx="38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5440517-3F55-43A2-BA54-AB7720CFA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2244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E3765F1-3B94-4416-81DE-57E406D52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423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C429F6E-A8C3-4498-8160-3B5A1595F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" y="2844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6A04DAC-CCB0-483D-AF5C-F18D8AC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387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8A805D8-8F76-4B23-9493-37B1508B7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17"/>
              <a:ext cx="39" cy="38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261C4F5-8119-419F-B3B9-56C225CD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1855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8101217-2C62-436F-8F64-CFF401F74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" y="1629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6CA0F39-EEC2-4254-B498-40B9FE10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516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7CE374A-142B-4E5A-8904-8B91D1FD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05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DB210816-3A0B-407C-89B3-52EC7D66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60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3F59D8C-05CF-4A14-9957-C7AD6ABC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2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305BD88-98F3-4DAD-B293-53B3D233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" y="1649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71FF908-70CE-46F6-8022-935CC4D7E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2327"/>
              <a:ext cx="38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3F0AF25-671C-4601-9BE2-8B3B183E6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2755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DD87161-B072-4C1A-93DB-B1D1948EC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2496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7C4CAD5A-A304-4149-89FD-FC4AAE563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" y="2883"/>
              <a:ext cx="39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8933A17C-BF2E-458D-B237-D65DCF06F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" y="209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8D5FA18-F4D9-46A9-A5EE-A141596CF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201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FC46B0A6-7594-42B7-846F-B0E37A74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836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2D65F0-ABC0-483A-BC3B-4A194B022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" y="188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708BF25-C8EA-48BE-B601-8B9B982F9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2426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2F066F5-1817-468A-A9BA-C2D2D220B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2496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03D0904-8C6A-48A7-8BF6-BBFB3963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" y="2225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CE60B15-D4E6-4EB3-862B-E4B07772C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" y="211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34E33BB9-1967-46FC-82F6-49E4410A6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455"/>
              <a:ext cx="39" cy="38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78D0562-4724-478C-B7EA-EEE04F13E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1723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56F86E0-DB76-45FC-A42C-9F4EA7C8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1552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B3C8D2AB-3C7B-410B-9B83-A6004F97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32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3D4E5993-682F-4302-86F3-37606E8B8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" y="260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553CE5E6-9929-4F51-972A-EDD985964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" y="2977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AD65D2FD-32C5-4094-BE0D-B935ED3B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532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4D379F8C-D5CF-4E38-A37D-AD19C265A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2563"/>
              <a:ext cx="39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E3821DE7-1DFB-4C90-9C7A-8CEED2F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3" y="2977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C1F98F66-96C9-4BE6-AB47-D1817979E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2208"/>
              <a:ext cx="1694" cy="0"/>
            </a:xfrm>
            <a:custGeom>
              <a:avLst/>
              <a:gdLst>
                <a:gd name="T0" fmla="*/ 13359 w 13359"/>
                <a:gd name="T1" fmla="*/ 13359 w 13359"/>
                <a:gd name="T2" fmla="*/ 0 w 133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359">
                  <a:moveTo>
                    <a:pt x="13359" y="0"/>
                  </a:moveTo>
                  <a:lnTo>
                    <a:pt x="13359" y="0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FC79751B-EA9D-4D08-B7F9-C840345F9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" y="1361"/>
              <a:ext cx="0" cy="1694"/>
            </a:xfrm>
            <a:custGeom>
              <a:avLst/>
              <a:gdLst>
                <a:gd name="T0" fmla="*/ 0 h 13359"/>
                <a:gd name="T1" fmla="*/ 0 h 13359"/>
                <a:gd name="T2" fmla="*/ 13359 h 1335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359">
                  <a:moveTo>
                    <a:pt x="0" y="0"/>
                  </a:moveTo>
                  <a:lnTo>
                    <a:pt x="0" y="0"/>
                  </a:lnTo>
                  <a:lnTo>
                    <a:pt x="0" y="13359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>
                <a:defRPr/>
              </a:pPr>
              <a:endParaRPr lang="en-US" sz="1799">
                <a:solidFill>
                  <a:srgbClr val="000000"/>
                </a:solidFill>
                <a:latin typeface="Calibri Light"/>
                <a:cs typeface="Calibri Light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B39FBC38-BAD0-47E9-8F73-D8B4C570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351" y="2162369"/>
            <a:ext cx="2686841" cy="26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08FF-579F-4032-A0D1-16B79E54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Training a Neural network - Which picture is a dog or a cat ?What Size Training set ???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2CECA3-C09D-415A-8F8F-E768A51E5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812" y="304800"/>
            <a:ext cx="4648201" cy="4601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6EA00-816E-409C-AC6E-4A9766B53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533400"/>
            <a:ext cx="5256972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2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4892-43D2-46CA-B649-0436B8A2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unsupervised classification  Landsat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11CBC-A825-4D4E-9758-C7F3CF119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9AF82-C4D9-43FE-BB44-AFC82460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203200"/>
            <a:ext cx="6400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1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CF2F-EC66-471C-A87E-6F919FFFB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F3427-2A29-4B78-8BFF-B5795060D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Build your AI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E1DED-5DB7-46BC-A997-8F27F6CBE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Preprocess the Data</a:t>
            </a:r>
          </a:p>
          <a:p>
            <a:r>
              <a:rPr lang="en-US" dirty="0"/>
              <a:t>Format the Data</a:t>
            </a:r>
          </a:p>
          <a:p>
            <a:r>
              <a:rPr lang="en-US" dirty="0"/>
              <a:t>Splitting the Data Set into the Training and Test Set</a:t>
            </a:r>
          </a:p>
          <a:p>
            <a:r>
              <a:rPr lang="en-US" dirty="0"/>
              <a:t>Feature Scaling</a:t>
            </a:r>
          </a:p>
          <a:p>
            <a:r>
              <a:rPr lang="en-US" dirty="0"/>
              <a:t>Build the Network</a:t>
            </a:r>
          </a:p>
          <a:p>
            <a:r>
              <a:rPr lang="en-US" dirty="0"/>
              <a:t>Train the Network</a:t>
            </a:r>
          </a:p>
          <a:p>
            <a:r>
              <a:rPr lang="en-US" dirty="0"/>
              <a:t>Analysis of Results</a:t>
            </a:r>
          </a:p>
        </p:txBody>
      </p:sp>
    </p:spTree>
    <p:extLst>
      <p:ext uri="{BB962C8B-B14F-4D97-AF65-F5344CB8AC3E}">
        <p14:creationId xmlns:p14="http://schemas.microsoft.com/office/powerpoint/2010/main" val="16414980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Pre-Process –</a:t>
            </a:r>
            <a:br>
              <a:rPr lang="en-US" dirty="0"/>
            </a:br>
            <a:r>
              <a:rPr lang="en-US" dirty="0"/>
              <a:t>Visualize the Data 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4" y="1981200"/>
            <a:ext cx="3962400" cy="4495800"/>
          </a:xfrm>
        </p:spPr>
        <p:txBody>
          <a:bodyPr>
            <a:normAutofit/>
          </a:bodyPr>
          <a:lstStyle/>
          <a:p>
            <a:r>
              <a:rPr lang="en-US" dirty="0"/>
              <a:t>What does the Data Look Like – By viewing this it would give you an idea of potential issues.</a:t>
            </a:r>
          </a:p>
          <a:p>
            <a:endParaRPr lang="en-US" dirty="0"/>
          </a:p>
          <a:p>
            <a:r>
              <a:rPr lang="en-US" dirty="0"/>
              <a:t>Use a Scatter Plot to help visualize the data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722" y="828675"/>
            <a:ext cx="6680274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4F22-9359-4C17-A2C7-083C851C3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15C1-775A-4554-BAB9-29BD7E00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673B6-5C4E-4D9E-990F-F0DEF749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0188" y="487638"/>
            <a:ext cx="12188825" cy="58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9B1B8-4E1E-4C2D-8F11-15BB27EB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" y="-2971800"/>
            <a:ext cx="3962400" cy="4724400"/>
          </a:xfrm>
        </p:spPr>
        <p:txBody>
          <a:bodyPr/>
          <a:lstStyle/>
          <a:p>
            <a:r>
              <a:rPr lang="en-US" dirty="0"/>
              <a:t>Preprocess the Data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9BBB-1694-406E-B860-AF0FF2B5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0164" y="1981200"/>
            <a:ext cx="3962400" cy="3657600"/>
          </a:xfrm>
        </p:spPr>
        <p:txBody>
          <a:bodyPr>
            <a:normAutofit/>
          </a:bodyPr>
          <a:lstStyle/>
          <a:p>
            <a:r>
              <a:rPr lang="en-US" dirty="0"/>
              <a:t>Missing Data</a:t>
            </a:r>
          </a:p>
          <a:p>
            <a:pPr lvl="1"/>
            <a:r>
              <a:rPr lang="en-US" dirty="0"/>
              <a:t>Must validate your data for completeness</a:t>
            </a:r>
          </a:p>
          <a:p>
            <a:pPr lvl="1"/>
            <a:r>
              <a:rPr lang="en-US" dirty="0"/>
              <a:t>Sample the actual data</a:t>
            </a:r>
          </a:p>
          <a:p>
            <a:r>
              <a:rPr lang="en-US" dirty="0"/>
              <a:t>Common in many real life situations:</a:t>
            </a:r>
          </a:p>
          <a:p>
            <a:pPr lvl="1"/>
            <a:r>
              <a:rPr lang="en-US" dirty="0"/>
              <a:t>Remove the missing data Line – Not recommend</a:t>
            </a:r>
          </a:p>
          <a:p>
            <a:pPr lvl="1"/>
            <a:r>
              <a:rPr lang="en-US" dirty="0"/>
              <a:t>Calculate the missing data – by calculating the mean of the missing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F995B-03E6-4E44-98CC-291CC32D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212" y="4948237"/>
            <a:ext cx="4972050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1143000"/>
            <a:ext cx="3324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Data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50814" y="1143000"/>
            <a:ext cx="11688762" cy="4577050"/>
          </a:xfrm>
        </p:spPr>
        <p:txBody>
          <a:bodyPr/>
          <a:lstStyle/>
          <a:p>
            <a:r>
              <a:rPr lang="en-US" dirty="0"/>
              <a:t>Computer can only Read – ones or Zeroes’</a:t>
            </a:r>
          </a:p>
          <a:p>
            <a:r>
              <a:rPr lang="en-US" dirty="0"/>
              <a:t>That happens if your have  data Element called  “Country” as the following potential values</a:t>
            </a:r>
          </a:p>
          <a:p>
            <a:pPr lvl="1"/>
            <a:r>
              <a:rPr lang="en-US" dirty="0"/>
              <a:t>France</a:t>
            </a:r>
          </a:p>
          <a:p>
            <a:pPr lvl="1"/>
            <a:r>
              <a:rPr lang="en-US" dirty="0"/>
              <a:t>Spain</a:t>
            </a:r>
          </a:p>
          <a:p>
            <a:pPr lvl="1"/>
            <a:r>
              <a:rPr lang="en-US" dirty="0"/>
              <a:t>Germany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707" y="2667000"/>
            <a:ext cx="3324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9683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Categorical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Solution – Translation </a:t>
            </a:r>
          </a:p>
        </p:txBody>
      </p:sp>
    </p:spTree>
    <p:extLst>
      <p:ext uri="{BB962C8B-B14F-4D97-AF65-F5344CB8AC3E}">
        <p14:creationId xmlns:p14="http://schemas.microsoft.com/office/powerpoint/2010/main" val="120318137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4196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the training and test sets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3" y="5404262"/>
            <a:ext cx="7038975" cy="685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5C691-0DC0-4622-A6CC-AF975CD8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28" y="2209800"/>
            <a:ext cx="5638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7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Scales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data range  1 to 1000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0" y="5105400"/>
            <a:ext cx="5619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5591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711A45-2F35-4913-8D47-7F8565D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B1C9-ECB2-4F57-B218-397A153C6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AD55B4-A429-4752-A722-EF45480FEB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Problem  - Need to Predict if a Server or Servers are open to Attack </a:t>
            </a:r>
          </a:p>
        </p:txBody>
      </p:sp>
    </p:spTree>
    <p:extLst>
      <p:ext uri="{BB962C8B-B14F-4D97-AF65-F5344CB8AC3E}">
        <p14:creationId xmlns:p14="http://schemas.microsoft.com/office/powerpoint/2010/main" val="137955674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46F5-A5D0-4841-BF47-AD017311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Prediction if a Server is at risk to a cyber attack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C29E4-FB8B-47AF-B645-6D5B5F134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3F2E7-9CA3-4E5D-A781-5C69B09E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9" y="699911"/>
            <a:ext cx="11208326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D8160-B5D8-4710-93FD-2A0DE191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into a Data 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9E5D13-8EE8-48F5-884A-4A625DAD8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816" y="914400"/>
            <a:ext cx="12280899" cy="365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E0541-BCAD-4222-997D-EAEFB77B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– Computer can only read Numbers x = independent variables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778B42E-3D77-4260-8F26-3CD62029A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012" y="609600"/>
            <a:ext cx="8530573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37C3-06A6-430A-BFA9-4241715E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Y= Dependent Variables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8CD2744-CF1A-40CE-A4DA-28FFF71F5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7224" y="685800"/>
            <a:ext cx="438017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37D4A-E1C3-4017-89F3-3A8B74C46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 or Machine learning.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90CB4E-A268-45BC-8B64-E062FA84C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12" y="685800"/>
            <a:ext cx="757146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6374-7F1B-409C-9D57-E0556F77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4D4B-DF4F-44FA-8D4E-9474B691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4AC2C-EBA0-4E93-BA0D-5A9DA1CE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88" y="1292115"/>
            <a:ext cx="5797848" cy="427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FE132-126F-40FC-9D60-EACBD55A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Weaponizing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15233-E834-47D1-9435-42D162751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52400"/>
            <a:ext cx="86106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8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35AB-35E5-4BF8-98BC-BB532779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Weaponizing AI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B6232E-4CE8-4502-91F2-F47B5B025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5412" y="838200"/>
            <a:ext cx="5759746" cy="352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0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F1D8-4A8A-486D-A5DA-E20A32EF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Weaponizing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49F2EF-8BC2-46CB-9688-5B681ABA4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412" y="-152400"/>
            <a:ext cx="9372600" cy="571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6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analyticsvidhya.com/wp-content/uploads/2015/06/machine-learning.png">
            <a:extLst>
              <a:ext uri="{FF2B5EF4-FFF2-40B4-BE49-F238E27FC236}">
                <a16:creationId xmlns:a16="http://schemas.microsoft.com/office/drawing/2014/main" id="{89688578-400B-424E-BFE9-D220AD62D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99" y="304800"/>
            <a:ext cx="9725025" cy="598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Artificial Intelligence?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03C8F6-C26C-41E4-BCCB-19E3D736C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From Merriam Webster:</a:t>
            </a:r>
          </a:p>
          <a:p>
            <a:pPr marL="0" indent="0">
              <a:buNone/>
            </a:pPr>
            <a:r>
              <a:rPr lang="en-US" dirty="0"/>
              <a:t>1. A branch of computer science dealing with the simulation of intelligent behavior in computers</a:t>
            </a:r>
          </a:p>
          <a:p>
            <a:pPr marL="0" indent="0">
              <a:buNone/>
            </a:pPr>
            <a:r>
              <a:rPr lang="en-US" dirty="0"/>
              <a:t>2. The capability of a machine to imitate intelligent human behavior</a:t>
            </a:r>
          </a:p>
          <a:p>
            <a:pPr marL="0" indent="0">
              <a:buNone/>
            </a:pPr>
            <a:r>
              <a:rPr lang="en-US" dirty="0"/>
              <a:t>From Wikipedia: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Artificial intelligence (AI, also machine intelligence, MI) is </a:t>
            </a:r>
            <a:r>
              <a:rPr lang="en-US" dirty="0">
                <a:solidFill>
                  <a:srgbClr val="002060"/>
                </a:solidFill>
                <a:hlinkClick r:id="rId2" tooltip="Intelligence"/>
              </a:rPr>
              <a:t>Intelligence</a:t>
            </a:r>
            <a:r>
              <a:rPr lang="en-US" dirty="0">
                <a:solidFill>
                  <a:srgbClr val="002060"/>
                </a:solidFill>
              </a:rPr>
              <a:t> displayed by </a:t>
            </a:r>
            <a:r>
              <a:rPr lang="en-US" dirty="0">
                <a:solidFill>
                  <a:srgbClr val="002060"/>
                </a:solidFill>
                <a:hlinkClick r:id="rId3" tooltip="Machine"/>
              </a:rPr>
              <a:t>machines</a:t>
            </a:r>
            <a:r>
              <a:rPr lang="en-US" dirty="0">
                <a:solidFill>
                  <a:srgbClr val="002060"/>
                </a:solidFill>
              </a:rPr>
              <a:t>, in contrast with the natural intelligence (NI) displayed by humans and other animals. In </a:t>
            </a:r>
            <a:r>
              <a:rPr lang="en-US" dirty="0">
                <a:solidFill>
                  <a:srgbClr val="002060"/>
                </a:solidFill>
                <a:hlinkClick r:id="rId4" tooltip="Computer science"/>
              </a:rPr>
              <a:t>computer science</a:t>
            </a:r>
            <a:r>
              <a:rPr lang="en-US" dirty="0">
                <a:solidFill>
                  <a:srgbClr val="002060"/>
                </a:solidFill>
              </a:rPr>
              <a:t> AI research is defined as the study of "</a:t>
            </a:r>
            <a:r>
              <a:rPr lang="en-US" dirty="0">
                <a:solidFill>
                  <a:srgbClr val="002060"/>
                </a:solidFill>
                <a:hlinkClick r:id="rId5" tooltip="Intelligent agent"/>
              </a:rPr>
              <a:t>intelligent agents</a:t>
            </a:r>
            <a:r>
              <a:rPr lang="en-US" dirty="0">
                <a:solidFill>
                  <a:srgbClr val="002060"/>
                </a:solidFill>
              </a:rPr>
              <a:t>": any device that perceives its environment and takes actions that maximize its chance of success at some goal.</a:t>
            </a:r>
            <a:r>
              <a:rPr lang="en-US" baseline="30000" dirty="0">
                <a:solidFill>
                  <a:srgbClr val="002060"/>
                </a:solidFill>
                <a:hlinkClick r:id="rId6"/>
              </a:rPr>
              <a:t>[1]</a:t>
            </a:r>
            <a:r>
              <a:rPr lang="en-US" dirty="0">
                <a:solidFill>
                  <a:srgbClr val="002060"/>
                </a:solidFill>
              </a:rPr>
              <a:t>Colloquially, the term "artificial intelligence" is applied when a machine mimics "cognitive" functions that humans associate with other </a:t>
            </a:r>
            <a:r>
              <a:rPr lang="en-US" dirty="0">
                <a:solidFill>
                  <a:srgbClr val="002060"/>
                </a:solidFill>
                <a:hlinkClick r:id="rId7" tooltip="Human mind"/>
              </a:rPr>
              <a:t>human minds</a:t>
            </a:r>
            <a:r>
              <a:rPr lang="en-US" dirty="0">
                <a:solidFill>
                  <a:srgbClr val="002060"/>
                </a:solidFill>
              </a:rPr>
              <a:t>, such as "learning" and "problem solving".</a:t>
            </a:r>
            <a:r>
              <a:rPr lang="en-US" baseline="30000" dirty="0">
                <a:solidFill>
                  <a:srgbClr val="002060"/>
                </a:solidFill>
                <a:hlinkClick r:id="rId8"/>
              </a:rPr>
              <a:t>[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AutoShape 2" descr="Image result for pictures of hal space odyssey">
            <a:extLst>
              <a:ext uri="{FF2B5EF4-FFF2-40B4-BE49-F238E27FC236}">
                <a16:creationId xmlns:a16="http://schemas.microsoft.com/office/drawing/2014/main" id="{AF4D0D40-554C-45D6-96D3-CEE1A58E72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2" y="3276599"/>
            <a:ext cx="2666999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pictures of hal space odyssey">
            <a:extLst>
              <a:ext uri="{FF2B5EF4-FFF2-40B4-BE49-F238E27FC236}">
                <a16:creationId xmlns:a16="http://schemas.microsoft.com/office/drawing/2014/main" id="{F80E1246-1322-45E0-A5F1-0D90C4EC6A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Image result for pictures of hal space odyssey">
            <a:extLst>
              <a:ext uri="{FF2B5EF4-FFF2-40B4-BE49-F238E27FC236}">
                <a16:creationId xmlns:a16="http://schemas.microsoft.com/office/drawing/2014/main" id="{2FD21238-88A7-4548-96E2-A4DEA7815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3C36EB49-DCF0-F144-8855-58F336B6BC40}"/>
              </a:ext>
            </a:extLst>
          </p:cNvPr>
          <p:cNvSpPr/>
          <p:nvPr/>
        </p:nvSpPr>
        <p:spPr>
          <a:xfrm>
            <a:off x="6857296" y="4136725"/>
            <a:ext cx="1415583" cy="5450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87735CA-2CB6-F543-AD0F-7F8E7E0DC8B3}"/>
              </a:ext>
            </a:extLst>
          </p:cNvPr>
          <p:cNvSpPr/>
          <p:nvPr/>
        </p:nvSpPr>
        <p:spPr>
          <a:xfrm>
            <a:off x="6857296" y="3418138"/>
            <a:ext cx="1415583" cy="5450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81B2A1-2679-7142-9937-13C033630062}"/>
              </a:ext>
            </a:extLst>
          </p:cNvPr>
          <p:cNvSpPr/>
          <p:nvPr/>
        </p:nvSpPr>
        <p:spPr>
          <a:xfrm>
            <a:off x="6857296" y="2737785"/>
            <a:ext cx="1415583" cy="54508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337DE3-F83A-904C-BBA9-1F35B15AACA2}"/>
              </a:ext>
            </a:extLst>
          </p:cNvPr>
          <p:cNvSpPr/>
          <p:nvPr/>
        </p:nvSpPr>
        <p:spPr>
          <a:xfrm>
            <a:off x="3511233" y="445246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6AD7CD-2263-B84E-BEDC-DFF48CCD9231}"/>
              </a:ext>
            </a:extLst>
          </p:cNvPr>
          <p:cNvSpPr/>
          <p:nvPr/>
        </p:nvSpPr>
        <p:spPr>
          <a:xfrm>
            <a:off x="5059529" y="445246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5DD57F8-7716-D546-8DF9-9B0DEEC19637}"/>
              </a:ext>
            </a:extLst>
          </p:cNvPr>
          <p:cNvSpPr/>
          <p:nvPr/>
        </p:nvSpPr>
        <p:spPr>
          <a:xfrm>
            <a:off x="3511233" y="375502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E80CE76-B501-3C40-9312-45D5EFFFAD33}"/>
              </a:ext>
            </a:extLst>
          </p:cNvPr>
          <p:cNvSpPr/>
          <p:nvPr/>
        </p:nvSpPr>
        <p:spPr>
          <a:xfrm>
            <a:off x="5059529" y="375502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0D9CC3-0495-C844-8D88-C110BB26B989}"/>
              </a:ext>
            </a:extLst>
          </p:cNvPr>
          <p:cNvSpPr/>
          <p:nvPr/>
        </p:nvSpPr>
        <p:spPr>
          <a:xfrm>
            <a:off x="3511233" y="305092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D8783C-F8C6-E245-B051-5A624A6B03FA}"/>
              </a:ext>
            </a:extLst>
          </p:cNvPr>
          <p:cNvSpPr/>
          <p:nvPr/>
        </p:nvSpPr>
        <p:spPr>
          <a:xfrm>
            <a:off x="5059529" y="3050929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BE543D5-CD10-F84F-9975-5B353104A8E6}"/>
              </a:ext>
            </a:extLst>
          </p:cNvPr>
          <p:cNvSpPr/>
          <p:nvPr/>
        </p:nvSpPr>
        <p:spPr>
          <a:xfrm>
            <a:off x="3511233" y="2346536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1C90EB5-7B26-474B-8171-0FFA8F6247F4}"/>
              </a:ext>
            </a:extLst>
          </p:cNvPr>
          <p:cNvSpPr/>
          <p:nvPr/>
        </p:nvSpPr>
        <p:spPr>
          <a:xfrm>
            <a:off x="5059529" y="2346536"/>
            <a:ext cx="1395244" cy="549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112129-0DD6-FF42-8CB9-1BDD07A6DA59}"/>
              </a:ext>
            </a:extLst>
          </p:cNvPr>
          <p:cNvSpPr/>
          <p:nvPr/>
        </p:nvSpPr>
        <p:spPr>
          <a:xfrm>
            <a:off x="288394" y="4877498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B97CBC-7809-8446-A288-0BC4107F7E85}"/>
              </a:ext>
            </a:extLst>
          </p:cNvPr>
          <p:cNvSpPr/>
          <p:nvPr/>
        </p:nvSpPr>
        <p:spPr>
          <a:xfrm>
            <a:off x="1836689" y="4877498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939253-3DC0-8941-802E-0F59FF614D04}"/>
              </a:ext>
            </a:extLst>
          </p:cNvPr>
          <p:cNvSpPr/>
          <p:nvPr/>
        </p:nvSpPr>
        <p:spPr>
          <a:xfrm>
            <a:off x="288394" y="4209095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BD94CA-FA18-5241-BE24-2AE82E7068A3}"/>
              </a:ext>
            </a:extLst>
          </p:cNvPr>
          <p:cNvSpPr/>
          <p:nvPr/>
        </p:nvSpPr>
        <p:spPr>
          <a:xfrm>
            <a:off x="1836689" y="4209095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B2E8AF-611C-974D-A864-83DD538C970A}"/>
              </a:ext>
            </a:extLst>
          </p:cNvPr>
          <p:cNvSpPr/>
          <p:nvPr/>
        </p:nvSpPr>
        <p:spPr>
          <a:xfrm>
            <a:off x="288394" y="3534463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725E3A-0EB9-744F-99A6-72D1E73705E4}"/>
              </a:ext>
            </a:extLst>
          </p:cNvPr>
          <p:cNvSpPr/>
          <p:nvPr/>
        </p:nvSpPr>
        <p:spPr>
          <a:xfrm>
            <a:off x="1836689" y="3534463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4E62C8-8E37-1748-9530-06419B7CDFA1}"/>
              </a:ext>
            </a:extLst>
          </p:cNvPr>
          <p:cNvSpPr/>
          <p:nvPr/>
        </p:nvSpPr>
        <p:spPr>
          <a:xfrm>
            <a:off x="288394" y="2866061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761354-2BB9-FC41-AADE-7F534DB069EC}"/>
              </a:ext>
            </a:extLst>
          </p:cNvPr>
          <p:cNvSpPr/>
          <p:nvPr/>
        </p:nvSpPr>
        <p:spPr>
          <a:xfrm>
            <a:off x="1836689" y="2866061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F3CA8-006C-4F96-ACA4-779E2DA7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521CA923-A1E6-D441-944F-AD52BD6F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7758" y="356455"/>
            <a:ext cx="10512862" cy="491081"/>
          </a:xfrm>
        </p:spPr>
        <p:txBody>
          <a:bodyPr>
            <a:normAutofit/>
          </a:bodyPr>
          <a:lstStyle/>
          <a:p>
            <a:r>
              <a:rPr lang="en-US" dirty="0"/>
              <a:t>The World of Artificial Intelligence (AI)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AC4FCB-F53B-B140-8567-2FFDF9C9954B}"/>
              </a:ext>
            </a:extLst>
          </p:cNvPr>
          <p:cNvSpPr txBox="1"/>
          <p:nvPr/>
        </p:nvSpPr>
        <p:spPr>
          <a:xfrm>
            <a:off x="3211997" y="1803212"/>
            <a:ext cx="2700313" cy="32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5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Machine learning | </a:t>
            </a:r>
            <a:r>
              <a:rPr lang="en-US" sz="15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1980</a:t>
            </a:r>
            <a:endParaRPr lang="en-US" sz="1500" dirty="0">
              <a:solidFill>
                <a:schemeClr val="bg1"/>
              </a:solidFill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561BDC-757A-734D-9E69-2174D13DF2D5}"/>
              </a:ext>
            </a:extLst>
          </p:cNvPr>
          <p:cNvSpPr/>
          <p:nvPr/>
        </p:nvSpPr>
        <p:spPr>
          <a:xfrm>
            <a:off x="3360977" y="1750222"/>
            <a:ext cx="8449005" cy="383178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9AEEA8-135E-6344-995D-535D1F74BDFE}"/>
              </a:ext>
            </a:extLst>
          </p:cNvPr>
          <p:cNvGrpSpPr/>
          <p:nvPr/>
        </p:nvGrpSpPr>
        <p:grpSpPr>
          <a:xfrm>
            <a:off x="8409754" y="3047167"/>
            <a:ext cx="3188159" cy="830781"/>
            <a:chOff x="6668774" y="3274660"/>
            <a:chExt cx="3188989" cy="83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6C9D11-C4BC-6246-BC0C-38406AEEB80D}"/>
                </a:ext>
              </a:extLst>
            </p:cNvPr>
            <p:cNvSpPr/>
            <p:nvPr/>
          </p:nvSpPr>
          <p:spPr>
            <a:xfrm>
              <a:off x="6668774" y="3693809"/>
              <a:ext cx="182304" cy="182304"/>
            </a:xfrm>
            <a:prstGeom prst="ellipse">
              <a:avLst/>
            </a:prstGeom>
            <a:solidFill>
              <a:schemeClr val="tx1"/>
            </a:solidFill>
            <a:ln w="44450" cap="flat" cmpd="sng" algn="ctr">
              <a:solidFill>
                <a:srgbClr val="0201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594">
                <a:defRPr/>
              </a:pPr>
              <a:endParaRPr lang="en-US" sz="1350" kern="0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4577C4-D47B-A545-901C-D60A40450DF7}"/>
                </a:ext>
              </a:extLst>
            </p:cNvPr>
            <p:cNvSpPr txBox="1"/>
            <p:nvPr/>
          </p:nvSpPr>
          <p:spPr>
            <a:xfrm>
              <a:off x="6939509" y="3274660"/>
              <a:ext cx="29182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594">
                <a:defRPr/>
              </a:pPr>
              <a:r>
                <a:rPr lang="en-US" sz="1600" dirty="0">
                  <a:solidFill>
                    <a:prstClr val="white"/>
                  </a:solidFill>
                  <a:latin typeface="Ubuntu" charset="0"/>
                  <a:ea typeface="Ubuntu" charset="0"/>
                  <a:cs typeface="Ubuntu" charset="0"/>
                </a:rPr>
                <a:t>A subset of ML which makes the computation of multi-layer neural networks feasible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A817A2A-0860-E448-B596-CC2EBD8A5102}"/>
              </a:ext>
            </a:extLst>
          </p:cNvPr>
          <p:cNvSpPr txBox="1"/>
          <p:nvPr/>
        </p:nvSpPr>
        <p:spPr>
          <a:xfrm>
            <a:off x="295934" y="1351721"/>
            <a:ext cx="2700313" cy="32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Artificial Intelligence | </a:t>
            </a:r>
            <a:r>
              <a:rPr lang="en-US" sz="15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1950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BB8C4-8EFC-F34E-8B1B-9079987C0999}"/>
              </a:ext>
            </a:extLst>
          </p:cNvPr>
          <p:cNvSpPr/>
          <p:nvPr/>
        </p:nvSpPr>
        <p:spPr>
          <a:xfrm>
            <a:off x="174126" y="1229921"/>
            <a:ext cx="11858220" cy="487238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C2BCFC-6474-0A45-9562-3482148FEA0E}"/>
              </a:ext>
            </a:extLst>
          </p:cNvPr>
          <p:cNvSpPr txBox="1"/>
          <p:nvPr/>
        </p:nvSpPr>
        <p:spPr>
          <a:xfrm>
            <a:off x="395401" y="2896753"/>
            <a:ext cx="118122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Optimization Method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69C460-6A7E-9444-8024-2720E8884F6E}"/>
              </a:ext>
            </a:extLst>
          </p:cNvPr>
          <p:cNvSpPr txBox="1"/>
          <p:nvPr/>
        </p:nvSpPr>
        <p:spPr>
          <a:xfrm>
            <a:off x="468562" y="3656330"/>
            <a:ext cx="1034906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Logic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E49B7-D63C-6047-8DF7-6C1D636E73E5}"/>
              </a:ext>
            </a:extLst>
          </p:cNvPr>
          <p:cNvSpPr txBox="1"/>
          <p:nvPr/>
        </p:nvSpPr>
        <p:spPr>
          <a:xfrm>
            <a:off x="468562" y="4331908"/>
            <a:ext cx="1034906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Planning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10B845-1538-0F42-833E-A8FA858038CC}"/>
              </a:ext>
            </a:extLst>
          </p:cNvPr>
          <p:cNvSpPr txBox="1"/>
          <p:nvPr/>
        </p:nvSpPr>
        <p:spPr>
          <a:xfrm>
            <a:off x="412991" y="4901973"/>
            <a:ext cx="1146050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Probabilistic Reasoning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1D5420-B42D-6040-A110-D2ABDAB97815}"/>
              </a:ext>
            </a:extLst>
          </p:cNvPr>
          <p:cNvSpPr txBox="1"/>
          <p:nvPr/>
        </p:nvSpPr>
        <p:spPr>
          <a:xfrm>
            <a:off x="1814142" y="2884355"/>
            <a:ext cx="144033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Language Processing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1555E7-7A16-C64F-91E1-012309180383}"/>
              </a:ext>
            </a:extLst>
          </p:cNvPr>
          <p:cNvSpPr txBox="1"/>
          <p:nvPr/>
        </p:nvSpPr>
        <p:spPr>
          <a:xfrm>
            <a:off x="1814142" y="3656330"/>
            <a:ext cx="144033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Perception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CA1FE-3A48-574D-946D-41A050C4F09F}"/>
              </a:ext>
            </a:extLst>
          </p:cNvPr>
          <p:cNvSpPr txBox="1"/>
          <p:nvPr/>
        </p:nvSpPr>
        <p:spPr>
          <a:xfrm>
            <a:off x="1814142" y="4338608"/>
            <a:ext cx="144033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Robotics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35592F-5CCE-DB4B-9587-2603274EE99F}"/>
              </a:ext>
            </a:extLst>
          </p:cNvPr>
          <p:cNvSpPr txBox="1"/>
          <p:nvPr/>
        </p:nvSpPr>
        <p:spPr>
          <a:xfrm>
            <a:off x="1753093" y="5001975"/>
            <a:ext cx="1562435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Expert Systems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19795B-D763-EE4C-B7CC-A4F6F0A6E898}"/>
              </a:ext>
            </a:extLst>
          </p:cNvPr>
          <p:cNvSpPr/>
          <p:nvPr/>
        </p:nvSpPr>
        <p:spPr>
          <a:xfrm>
            <a:off x="6642457" y="2151670"/>
            <a:ext cx="5034311" cy="302889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D67742-BB6D-DE41-8C98-3BD064F56F68}"/>
              </a:ext>
            </a:extLst>
          </p:cNvPr>
          <p:cNvSpPr txBox="1"/>
          <p:nvPr/>
        </p:nvSpPr>
        <p:spPr>
          <a:xfrm>
            <a:off x="6740797" y="2238046"/>
            <a:ext cx="5008808" cy="35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594">
              <a:defRPr/>
            </a:pPr>
            <a:r>
              <a:rPr lang="en-US" sz="1699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Artificial Neural Networks “Deep learning” | 2010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15111B-6607-D74B-B29C-EC398BFB3ACE}"/>
              </a:ext>
            </a:extLst>
          </p:cNvPr>
          <p:cNvSpPr txBox="1"/>
          <p:nvPr/>
        </p:nvSpPr>
        <p:spPr>
          <a:xfrm>
            <a:off x="6998323" y="2868303"/>
            <a:ext cx="1192430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Convolutional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2463A7-8DF1-3748-94EF-131D1BF52020}"/>
              </a:ext>
            </a:extLst>
          </p:cNvPr>
          <p:cNvSpPr txBox="1"/>
          <p:nvPr/>
        </p:nvSpPr>
        <p:spPr>
          <a:xfrm>
            <a:off x="6844920" y="3514986"/>
            <a:ext cx="144033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Recurrent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EE9690D-4B57-1F4E-A6FE-C8BC796B19A3}"/>
              </a:ext>
            </a:extLst>
          </p:cNvPr>
          <p:cNvSpPr txBox="1"/>
          <p:nvPr/>
        </p:nvSpPr>
        <p:spPr>
          <a:xfrm>
            <a:off x="6721946" y="4172616"/>
            <a:ext cx="1597876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Multi-Layered Perceptron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A70FDE-E8CB-8847-8098-23DC6DF2095F}"/>
              </a:ext>
            </a:extLst>
          </p:cNvPr>
          <p:cNvSpPr txBox="1"/>
          <p:nvPr/>
        </p:nvSpPr>
        <p:spPr>
          <a:xfrm>
            <a:off x="3686844" y="2400436"/>
            <a:ext cx="1133531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Decision Trees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203B146-68C7-654E-8E69-1B643FC3BD6A}"/>
              </a:ext>
            </a:extLst>
          </p:cNvPr>
          <p:cNvSpPr txBox="1"/>
          <p:nvPr/>
        </p:nvSpPr>
        <p:spPr>
          <a:xfrm>
            <a:off x="3533441" y="3170598"/>
            <a:ext cx="144033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Regression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6AFB428-59E9-2544-944A-3DC3EEF316B1}"/>
              </a:ext>
            </a:extLst>
          </p:cNvPr>
          <p:cNvSpPr txBox="1"/>
          <p:nvPr/>
        </p:nvSpPr>
        <p:spPr>
          <a:xfrm>
            <a:off x="3526572" y="3758959"/>
            <a:ext cx="144033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Support Vector Machines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0E7731-77ED-734A-A263-395278CFED5B}"/>
              </a:ext>
            </a:extLst>
          </p:cNvPr>
          <p:cNvSpPr txBox="1"/>
          <p:nvPr/>
        </p:nvSpPr>
        <p:spPr>
          <a:xfrm>
            <a:off x="3533441" y="4504723"/>
            <a:ext cx="1440338" cy="2769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Nearest Neighbor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4650AB-8490-D947-91F0-B7F0E375434E}"/>
              </a:ext>
            </a:extLst>
          </p:cNvPr>
          <p:cNvSpPr txBox="1"/>
          <p:nvPr/>
        </p:nvSpPr>
        <p:spPr>
          <a:xfrm>
            <a:off x="5214622" y="2400436"/>
            <a:ext cx="1133531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 err="1">
                <a:latin typeface="Ubuntu" charset="0"/>
                <a:ea typeface="Ubuntu" charset="0"/>
                <a:cs typeface="Ubuntu" charset="0"/>
              </a:rPr>
              <a:t>Bayesion</a:t>
            </a: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 Models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315875-B945-8048-87E7-11A160A2D6F8}"/>
              </a:ext>
            </a:extLst>
          </p:cNvPr>
          <p:cNvSpPr txBox="1"/>
          <p:nvPr/>
        </p:nvSpPr>
        <p:spPr>
          <a:xfrm>
            <a:off x="5073076" y="3070597"/>
            <a:ext cx="144033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Evolutionary Computation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95AC36-3BE9-8A42-B9AC-CE50A38D0017}"/>
              </a:ext>
            </a:extLst>
          </p:cNvPr>
          <p:cNvSpPr txBox="1"/>
          <p:nvPr/>
        </p:nvSpPr>
        <p:spPr>
          <a:xfrm>
            <a:off x="5061219" y="3758959"/>
            <a:ext cx="144033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Swarm Intelligence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67416C-AEF4-0045-95EF-8A322A644C7C}"/>
              </a:ext>
            </a:extLst>
          </p:cNvPr>
          <p:cNvSpPr txBox="1"/>
          <p:nvPr/>
        </p:nvSpPr>
        <p:spPr>
          <a:xfrm>
            <a:off x="5035521" y="4504723"/>
            <a:ext cx="1440338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Reinforcement Learning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4A139C7-6861-1547-A392-47A2B278FC11}"/>
              </a:ext>
            </a:extLst>
          </p:cNvPr>
          <p:cNvSpPr/>
          <p:nvPr/>
        </p:nvSpPr>
        <p:spPr>
          <a:xfrm>
            <a:off x="288394" y="2147791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2F1BAF-3B8D-274E-BEC7-2006FBBD3793}"/>
              </a:ext>
            </a:extLst>
          </p:cNvPr>
          <p:cNvSpPr/>
          <p:nvPr/>
        </p:nvSpPr>
        <p:spPr>
          <a:xfrm>
            <a:off x="1836689" y="2147791"/>
            <a:ext cx="1395244" cy="54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30B5A-0935-F340-A47F-42C5C61A8C97}"/>
              </a:ext>
            </a:extLst>
          </p:cNvPr>
          <p:cNvSpPr txBox="1"/>
          <p:nvPr/>
        </p:nvSpPr>
        <p:spPr>
          <a:xfrm>
            <a:off x="419249" y="2176386"/>
            <a:ext cx="1133531" cy="4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Search Methods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D6B00F-2038-764D-9859-FB4C65EF0386}"/>
              </a:ext>
            </a:extLst>
          </p:cNvPr>
          <p:cNvSpPr txBox="1"/>
          <p:nvPr/>
        </p:nvSpPr>
        <p:spPr>
          <a:xfrm>
            <a:off x="1762316" y="2279610"/>
            <a:ext cx="1543988" cy="27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594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4667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rketing 16x9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marketing glass cube presentation (widescreen).potx" id="{74DE7380-C30D-4469-ADD7-E6F9EE4B3B5B}" vid="{155E0FAD-96D2-43CD-8C5A-B2DD74F4492C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CB2C71-1ED8-4540-B003-293B5E75C7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AACE6D-8EB6-447A-8DFD-C2C0C52916AC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F9B8BCC-BF24-4800-92E1-9F891BBB27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22474</TotalTime>
  <Words>1341</Words>
  <Application>Microsoft Office PowerPoint</Application>
  <PresentationFormat>Custom</PresentationFormat>
  <Paragraphs>245</Paragraphs>
  <Slides>63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Marketing 16x9</vt:lpstr>
      <vt:lpstr>Artificial intelligence - Machine Learning  and Compliance.  ULM – March 28,2019 </vt:lpstr>
      <vt:lpstr>Topics for Today  </vt:lpstr>
      <vt:lpstr>PowerPoint Presentation</vt:lpstr>
      <vt:lpstr>Or is this AI from Science Fiction to Science Fact ?  </vt:lpstr>
      <vt:lpstr>PowerPoint Presentation</vt:lpstr>
      <vt:lpstr>What is AI or Machine learning. </vt:lpstr>
      <vt:lpstr>PowerPoint Presentation</vt:lpstr>
      <vt:lpstr>What is Artificial Intelligence? </vt:lpstr>
      <vt:lpstr>The World of Artificial Intelligence (AI)</vt:lpstr>
      <vt:lpstr>PowerPoint Presentation</vt:lpstr>
      <vt:lpstr>Statistical Learning </vt:lpstr>
      <vt:lpstr>What is AI vs Machine Learning vs Deeping Learning?</vt:lpstr>
      <vt:lpstr>Machine Learning – Predicting the future or outcomes </vt:lpstr>
      <vt:lpstr>Financial Applications</vt:lpstr>
      <vt:lpstr>Medical Applications</vt:lpstr>
      <vt:lpstr>Speechreading</vt:lpstr>
      <vt:lpstr>Neural Network – Facial Recognition</vt:lpstr>
      <vt:lpstr>Road Map of AI Networks</vt:lpstr>
      <vt:lpstr>PowerPoint Presentation</vt:lpstr>
      <vt:lpstr>How do Machines learn ? </vt:lpstr>
      <vt:lpstr>PowerPoint Presentation</vt:lpstr>
      <vt:lpstr>Unsupervised Learning</vt:lpstr>
      <vt:lpstr>Machine Learning</vt:lpstr>
      <vt:lpstr>Regression</vt:lpstr>
      <vt:lpstr>Example Regression – Years of Experience - Salary </vt:lpstr>
      <vt:lpstr>Predict Salary based on Year Experience</vt:lpstr>
      <vt:lpstr>Machine Learning</vt:lpstr>
      <vt:lpstr>Linear Regression</vt:lpstr>
      <vt:lpstr>PowerPoint Presentation</vt:lpstr>
      <vt:lpstr>Sigmoid function</vt:lpstr>
      <vt:lpstr>PowerPoint Presentation</vt:lpstr>
      <vt:lpstr>Problem</vt:lpstr>
      <vt:lpstr>Steps</vt:lpstr>
      <vt:lpstr>PowerPoint Presentation</vt:lpstr>
      <vt:lpstr>Test Set</vt:lpstr>
      <vt:lpstr>DEEP LEARNING</vt:lpstr>
      <vt:lpstr>Neural Networks – A primer</vt:lpstr>
      <vt:lpstr>Neuron </vt:lpstr>
      <vt:lpstr>PowerPoint Presentation</vt:lpstr>
      <vt:lpstr>PowerPoint Presentation</vt:lpstr>
      <vt:lpstr>Activation function – Fires the Neuron</vt:lpstr>
      <vt:lpstr>Example – lets Predict the Price of a House based on several factors.</vt:lpstr>
      <vt:lpstr>Deep Learning</vt:lpstr>
      <vt:lpstr>Learning – Back propagation</vt:lpstr>
      <vt:lpstr>EFFECT OF MORE NEURONS LAYERS</vt:lpstr>
      <vt:lpstr>Example of Training a Neural network - Which picture is a dog or a cat ?What Size Training set ???</vt:lpstr>
      <vt:lpstr>Example – unsupervised classification  Landsat Images</vt:lpstr>
      <vt:lpstr>Steps</vt:lpstr>
      <vt:lpstr>Pre-Process – Visualize the Data </vt:lpstr>
      <vt:lpstr>Preprocess the Data</vt:lpstr>
      <vt:lpstr>Encoding Categorical Data</vt:lpstr>
      <vt:lpstr>Encoding Categorical Data</vt:lpstr>
      <vt:lpstr>Create the training and test sets        </vt:lpstr>
      <vt:lpstr>Feature Scaling</vt:lpstr>
      <vt:lpstr>Artificial Neural Networks</vt:lpstr>
      <vt:lpstr>Example – Prediction if a Server is at risk to a cyber attack</vt:lpstr>
      <vt:lpstr>Read into a Data Frame</vt:lpstr>
      <vt:lpstr>Data Transformation – Computer can only read Numbers x = independent variables</vt:lpstr>
      <vt:lpstr>Y= Dependent Variables</vt:lpstr>
      <vt:lpstr>PowerPoint Presentation</vt:lpstr>
      <vt:lpstr>Weaponizing AI</vt:lpstr>
      <vt:lpstr>Weaponizing AI </vt:lpstr>
      <vt:lpstr>Weaponizing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allen lum</dc:creator>
  <cp:lastModifiedBy>allen lum</cp:lastModifiedBy>
  <cp:revision>141</cp:revision>
  <dcterms:created xsi:type="dcterms:W3CDTF">2017-11-27T00:50:17Z</dcterms:created>
  <dcterms:modified xsi:type="dcterms:W3CDTF">2019-03-30T20:42:38Z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